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notesMasterIdLst>
    <p:notesMasterId r:id="rId19"/>
  </p:notesMasterIdLst>
  <p:sldIdLst>
    <p:sldId id="256" r:id="rId2"/>
    <p:sldId id="280" r:id="rId3"/>
    <p:sldId id="261" r:id="rId4"/>
    <p:sldId id="296" r:id="rId5"/>
    <p:sldId id="262" r:id="rId6"/>
    <p:sldId id="277" r:id="rId7"/>
    <p:sldId id="263" r:id="rId8"/>
    <p:sldId id="283" r:id="rId9"/>
    <p:sldId id="264" r:id="rId10"/>
    <p:sldId id="273" r:id="rId11"/>
    <p:sldId id="294" r:id="rId12"/>
    <p:sldId id="295" r:id="rId13"/>
    <p:sldId id="259" r:id="rId14"/>
    <p:sldId id="297" r:id="rId15"/>
    <p:sldId id="298" r:id="rId16"/>
    <p:sldId id="299" r:id="rId17"/>
    <p:sldId id="300" r:id="rId18"/>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guide id="3" pos="7469" userDrawn="1">
          <p15:clr>
            <a:srgbClr val="A4A3A4"/>
          </p15:clr>
        </p15:guide>
        <p15:guide id="4" orient="horz" pos="119" userDrawn="1">
          <p15:clr>
            <a:srgbClr val="A4A3A4"/>
          </p15:clr>
        </p15:guide>
        <p15:guide id="5" pos="211" userDrawn="1">
          <p15:clr>
            <a:srgbClr val="A4A3A4"/>
          </p15:clr>
        </p15:guide>
        <p15:guide id="7" orient="horz" pos="4201" userDrawn="1">
          <p15:clr>
            <a:srgbClr val="A4A3A4"/>
          </p15:clr>
        </p15:guide>
        <p15:guide id="8" orient="horz" pos="2931"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李 天乐" initials="李" lastIdx="1" clrIdx="0">
    <p:extLst>
      <p:ext uri="{19B8F6BF-5375-455C-9EA6-DF929625EA0E}">
        <p15:presenceInfo xmlns:p15="http://schemas.microsoft.com/office/powerpoint/2012/main" userId="e88f666f43773b6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4762"/>
    <a:srgbClr val="585D6B"/>
    <a:srgbClr val="D8C3B1"/>
    <a:srgbClr val="5D6C95"/>
    <a:srgbClr val="272A30"/>
    <a:srgbClr val="D7C3B0"/>
    <a:srgbClr val="AE9E8E"/>
    <a:srgbClr val="DC8962"/>
    <a:srgbClr val="895018"/>
    <a:srgbClr val="C1AC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64" autoAdjust="0"/>
    <p:restoredTop sz="94674"/>
  </p:normalViewPr>
  <p:slideViewPr>
    <p:cSldViewPr snapToGrid="0" snapToObjects="1">
      <p:cViewPr varScale="1">
        <p:scale>
          <a:sx n="80" d="100"/>
          <a:sy n="80" d="100"/>
        </p:scale>
        <p:origin x="869" y="67"/>
      </p:cViewPr>
      <p:guideLst>
        <p:guide pos="3840"/>
        <p:guide orient="horz" pos="2160"/>
        <p:guide pos="7469"/>
        <p:guide orient="horz" pos="119"/>
        <p:guide pos="211"/>
        <p:guide orient="horz" pos="4201"/>
        <p:guide orient="horz" pos="2931"/>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svg>
</file>

<file path=ppt/media/image11.png>
</file>

<file path=ppt/media/image12.png>
</file>

<file path=ppt/media/image13.png>
</file>

<file path=ppt/media/image2.jpg>
</file>

<file path=ppt/media/image3.png>
</file>

<file path=ppt/media/image4.jp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D9A111-C3A4-454F-A5A9-792011EA4E3E}" type="datetimeFigureOut">
              <a:rPr lang="zh-CN" altLang="en-US" smtClean="0"/>
              <a:t>2022/10/30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4DBC6B-9677-4EBE-8725-CF0B86D5F091}" type="slidenum">
              <a:rPr lang="zh-CN" altLang="en-US" smtClean="0"/>
              <a:t>‹#›</a:t>
            </a:fld>
            <a:endParaRPr lang="zh-CN" altLang="en-US"/>
          </a:p>
        </p:txBody>
      </p:sp>
    </p:spTree>
    <p:extLst>
      <p:ext uri="{BB962C8B-B14F-4D97-AF65-F5344CB8AC3E}">
        <p14:creationId xmlns:p14="http://schemas.microsoft.com/office/powerpoint/2010/main" val="2734359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80298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atin typeface="Segoe UI Light" charset="0"/>
                <a:ea typeface="Segoe UI Light" charset="0"/>
                <a:cs typeface="Segoe UI Light"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Segoe UI Light" charset="0"/>
                <a:ea typeface="Segoe UI Light" charset="0"/>
                <a:cs typeface="Segoe UI Light" charset="0"/>
              </a:defRPr>
            </a:lvl1pPr>
          </a:lstStyle>
          <a:p>
            <a:pPr lvl="0"/>
            <a:r>
              <a:rPr kumimoji="1" lang="en-US" altLang="zh-CN" dirty="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atin typeface="Segoe UI Light" charset="0"/>
                <a:ea typeface="Segoe UI Light" charset="0"/>
                <a:cs typeface="Segoe UI Light" charset="0"/>
              </a:defRPr>
            </a:lvl1pPr>
          </a:lstStyle>
          <a:p>
            <a:r>
              <a:rPr kumimoji="1" lang="en-US" altLang="zh-CN" sz="1600" b="1" dirty="0"/>
              <a:t>LOGO&amp;PIC</a:t>
            </a:r>
            <a:r>
              <a:rPr kumimoji="1" lang="zh-CN" altLang="en-US" sz="1600" b="1" dirty="0"/>
              <a:t> </a:t>
            </a:r>
            <a:r>
              <a:rPr kumimoji="1" lang="en-US" altLang="zh-CN" sz="1600" b="1" dirty="0"/>
              <a:t>HERE</a:t>
            </a:r>
            <a:endParaRPr kumimoji="1" lang="zh-CN" altLang="en-US" dirty="0"/>
          </a:p>
        </p:txBody>
      </p:sp>
    </p:spTree>
    <p:extLst>
      <p:ext uri="{BB962C8B-B14F-4D97-AF65-F5344CB8AC3E}">
        <p14:creationId xmlns:p14="http://schemas.microsoft.com/office/powerpoint/2010/main" val="1632621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6" name="矩形 5"/>
          <p:cNvSpPr/>
          <p:nvPr userDrawn="1"/>
        </p:nvSpPr>
        <p:spPr>
          <a:xfrm>
            <a:off x="2534695" y="1294412"/>
            <a:ext cx="7159122" cy="4725387"/>
          </a:xfrm>
          <a:prstGeom prst="rect">
            <a:avLst/>
          </a:prstGeom>
          <a:solidFill>
            <a:srgbClr val="3D47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 name="矩形 6"/>
          <p:cNvSpPr/>
          <p:nvPr userDrawn="1"/>
        </p:nvSpPr>
        <p:spPr>
          <a:xfrm>
            <a:off x="2924678" y="2734056"/>
            <a:ext cx="7159122" cy="2874138"/>
          </a:xfrm>
          <a:prstGeom prst="rect">
            <a:avLst/>
          </a:prstGeom>
          <a:solidFill>
            <a:srgbClr val="A07958"/>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 name="矩形 7"/>
          <p:cNvSpPr/>
          <p:nvPr userDrawn="1"/>
        </p:nvSpPr>
        <p:spPr>
          <a:xfrm>
            <a:off x="2144713" y="2453491"/>
            <a:ext cx="6666419" cy="1901669"/>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pic>
        <p:nvPicPr>
          <p:cNvPr id="10" name="图片 9"/>
          <p:cNvPicPr>
            <a:picLocks noChangeAspect="1"/>
          </p:cNvPicPr>
          <p:nvPr userDrawn="1"/>
        </p:nvPicPr>
        <p:blipFill rotWithShape="1">
          <a:blip r:embed="rId2"/>
          <a:srcRect l="21875" r="21875"/>
          <a:stretch/>
        </p:blipFill>
        <p:spPr>
          <a:xfrm>
            <a:off x="6116863" y="1581296"/>
            <a:ext cx="3699513" cy="3699512"/>
          </a:xfrm>
          <a:prstGeom prst="rect">
            <a:avLst/>
          </a:prstGeom>
          <a:solidFill>
            <a:schemeClr val="bg1"/>
          </a:solidFill>
          <a:ln>
            <a:noFill/>
          </a:ln>
          <a:effectLst>
            <a:outerShdw blurRad="508000" algn="tr" rotWithShape="0">
              <a:prstClr val="black">
                <a:alpha val="99000"/>
              </a:prstClr>
            </a:outerShdw>
          </a:effectLst>
        </p:spPr>
      </p:pic>
    </p:spTree>
    <p:extLst>
      <p:ext uri="{BB962C8B-B14F-4D97-AF65-F5344CB8AC3E}">
        <p14:creationId xmlns:p14="http://schemas.microsoft.com/office/powerpoint/2010/main" val="491705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defTabSz="609585"/>
            <a:r>
              <a:rPr lang="zh-CN" altLang="en-US" sz="1800" dirty="0">
                <a:solidFill>
                  <a:srgbClr val="FFFFFF"/>
                </a:solidFill>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defTabSz="609585">
              <a:lnSpc>
                <a:spcPct val="130000"/>
              </a:lnSpc>
            </a:pPr>
            <a:r>
              <a:rPr lang="zh-CN" altLang="en-US" sz="1400" dirty="0">
                <a:solidFill>
                  <a:srgbClr val="FFFFFF"/>
                </a:solidFill>
                <a:latin typeface="Segoe UI Light"/>
                <a:ea typeface="微软雅黑"/>
                <a:cs typeface="Segoe UI Light"/>
              </a:rPr>
              <a:t>字体使用 </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行距</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背景图片出处</a:t>
            </a: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声明</a:t>
            </a:r>
            <a:endParaRPr lang="en-US" altLang="zh-CN" sz="1400" dirty="0">
              <a:solidFill>
                <a:srgbClr val="FFFFFF"/>
              </a:solidFill>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a:lnSpc>
                <a:spcPct val="130000"/>
              </a:lnSpc>
            </a:pPr>
            <a:r>
              <a:rPr lang="zh-CN" altLang="en-US" sz="1400" dirty="0">
                <a:solidFill>
                  <a:srgbClr val="FFFFFF"/>
                </a:solidFill>
                <a:latin typeface="Segoe UI Light"/>
                <a:ea typeface="微软雅黑"/>
                <a:cs typeface="Segoe UI Light"/>
              </a:rPr>
              <a:t>英文 </a:t>
            </a:r>
            <a:r>
              <a:rPr lang="en-US" altLang="zh-CN" sz="1400" dirty="0">
                <a:solidFill>
                  <a:srgbClr val="FFFFFF"/>
                </a:solidFill>
                <a:latin typeface="Segoe UI Light" charset="0"/>
                <a:ea typeface="Segoe UI Light" charset="0"/>
                <a:cs typeface="Segoe UI Light" charset="0"/>
              </a:rPr>
              <a:t>Segoe UI</a:t>
            </a:r>
            <a:endParaRPr lang="zh-CN" altLang="en-US" sz="1400" dirty="0">
              <a:solidFill>
                <a:srgbClr val="FFFFFF"/>
              </a:solidFill>
              <a:latin typeface="Segoe UI Light" charset="0"/>
              <a:ea typeface="Segoe UI Light" charset="0"/>
              <a:cs typeface="Segoe UI Light" charset="0"/>
            </a:endParaRPr>
          </a:p>
          <a:p>
            <a:pPr>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中文 微软雅黑</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正文 </a:t>
            </a:r>
            <a:r>
              <a:rPr lang="en-US" altLang="zh-CN" sz="1400" dirty="0">
                <a:solidFill>
                  <a:srgbClr val="FFFFFF"/>
                </a:solidFill>
                <a:latin typeface="Segoe UI Light"/>
                <a:ea typeface="微软雅黑"/>
                <a:cs typeface="Segoe UI Light"/>
              </a:rPr>
              <a:t>1.3</a:t>
            </a: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en-US" altLang="zh-CN" sz="1400" dirty="0" err="1">
                <a:solidFill>
                  <a:srgbClr val="FFFFFF"/>
                </a:solidFill>
                <a:latin typeface="Segoe UI Light"/>
                <a:ea typeface="微软雅黑"/>
                <a:cs typeface="Segoe UI Light"/>
              </a:rPr>
              <a:t>cn.bing.com</a:t>
            </a: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prstClr val="white"/>
                </a:solidFill>
                <a:latin typeface="Segoe UI Light"/>
                <a:ea typeface="微软雅黑" charset="0"/>
                <a:cs typeface="Segoe UI Light"/>
              </a:rPr>
              <a:t>OfficePLUS</a:t>
            </a:r>
            <a:endParaRPr lang="zh-CN" altLang="en-US" sz="1000" dirty="0">
              <a:solidFill>
                <a:prstClr val="white"/>
              </a:solidFill>
              <a:latin typeface="Segoe UI Light"/>
              <a:ea typeface="微软雅黑" charset="0"/>
              <a:cs typeface="Segoe UI Light"/>
            </a:endParaRPr>
          </a:p>
        </p:txBody>
      </p:sp>
    </p:spTree>
    <p:extLst>
      <p:ext uri="{BB962C8B-B14F-4D97-AF65-F5344CB8AC3E}">
        <p14:creationId xmlns:p14="http://schemas.microsoft.com/office/powerpoint/2010/main" val="1433925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algn="ctr" defTabSz="609585"/>
            <a:r>
              <a:rPr kumimoji="1" lang="zh-CN" altLang="en-US" sz="1333" dirty="0">
                <a:solidFill>
                  <a:srgbClr val="000000"/>
                </a:solidFill>
                <a:latin typeface="Century Gothic"/>
                <a:ea typeface="微软雅黑" charset="0"/>
              </a:rPr>
              <a:t>点击</a:t>
            </a:r>
            <a:r>
              <a:rPr kumimoji="1" lang="en-US" altLang="zh-CN" sz="1333" dirty="0">
                <a:solidFill>
                  <a:srgbClr val="000000"/>
                </a:solidFill>
                <a:latin typeface="Segoe UI Light" charset="0"/>
                <a:ea typeface="Segoe UI Light" charset="0"/>
                <a:cs typeface="Segoe UI Light" charset="0"/>
              </a:rPr>
              <a:t>Logo</a:t>
            </a:r>
            <a:r>
              <a:rPr kumimoji="1" lang="zh-CN" altLang="en-US" sz="1333" dirty="0">
                <a:solidFill>
                  <a:srgbClr val="000000"/>
                </a:solidFill>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8439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9002904"/>
      </p:ext>
    </p:extLst>
  </p:cSld>
  <p:clrMap bg1="lt1" tx1="dk1" bg2="lt2" tx2="dk2" accent1="accent1" accent2="accent2" accent3="accent3" accent4="accent4" accent5="accent5" accent6="accent6" hlink="hlink" folHlink="folHlink"/>
  <p:sldLayoutIdLst>
    <p:sldLayoutId id="2147483678" r:id="rId1"/>
    <p:sldLayoutId id="2147483662" r:id="rId2"/>
    <p:sldLayoutId id="2147483664" r:id="rId3"/>
    <p:sldLayoutId id="2147483663" r:id="rId4"/>
    <p:sldLayoutId id="214748366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slide" Target="slide8.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sv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9.png"/><Relationship Id="rId5" Type="http://schemas.openxmlformats.org/officeDocument/2006/relationships/slide" Target="slide8.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sv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9.png"/><Relationship Id="rId5" Type="http://schemas.openxmlformats.org/officeDocument/2006/relationships/slide" Target="slide8.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sv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9.png"/><Relationship Id="rId5" Type="http://schemas.openxmlformats.org/officeDocument/2006/relationships/slide" Target="slide8.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slide" Target="slide14.xml"/><Relationship Id="rId1" Type="http://schemas.openxmlformats.org/officeDocument/2006/relationships/slideLayout" Target="../slideLayouts/slideLayout1.xml"/><Relationship Id="rId5" Type="http://schemas.openxmlformats.org/officeDocument/2006/relationships/slide" Target="slide17.xml"/><Relationship Id="rId4" Type="http://schemas.openxmlformats.org/officeDocument/2006/relationships/slide" Target="slide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00948" y="0"/>
            <a:ext cx="10390104" cy="6858000"/>
          </a:xfrm>
          <a:prstGeom prst="rect">
            <a:avLst/>
          </a:prstGeom>
          <a:solidFill>
            <a:srgbClr val="3D47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9" name="矩形 8"/>
          <p:cNvSpPr/>
          <p:nvPr/>
        </p:nvSpPr>
        <p:spPr>
          <a:xfrm>
            <a:off x="1466934" y="2089370"/>
            <a:ext cx="10390104" cy="4171265"/>
          </a:xfrm>
          <a:prstGeom prst="rect">
            <a:avLst/>
          </a:prstGeom>
          <a:solidFill>
            <a:srgbClr val="A07958"/>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0" name="矩形 9"/>
          <p:cNvSpPr/>
          <p:nvPr/>
        </p:nvSpPr>
        <p:spPr>
          <a:xfrm>
            <a:off x="334963" y="1682182"/>
            <a:ext cx="9675039" cy="2759911"/>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4" name="文本框 13"/>
          <p:cNvSpPr txBox="1"/>
          <p:nvPr/>
        </p:nvSpPr>
        <p:spPr>
          <a:xfrm>
            <a:off x="1080708" y="1977263"/>
            <a:ext cx="7871065" cy="2123658"/>
          </a:xfrm>
          <a:prstGeom prst="rect">
            <a:avLst/>
          </a:prstGeom>
          <a:noFill/>
        </p:spPr>
        <p:txBody>
          <a:bodyPr wrap="none" rtlCol="0">
            <a:spAutoFit/>
          </a:bodyPr>
          <a:lstStyle/>
          <a:p>
            <a:pPr algn="ctr"/>
            <a:r>
              <a:rPr lang="zh-CN" altLang="en-US" sz="6600" b="1" dirty="0">
                <a:solidFill>
                  <a:srgbClr val="3D4762"/>
                </a:solidFill>
                <a:latin typeface="微软雅黑" panose="020B0503020204020204" pitchFamily="34" charset="-122"/>
                <a:ea typeface="微软雅黑" panose="020B0503020204020204" pitchFamily="34" charset="-122"/>
              </a:rPr>
              <a:t>基于</a:t>
            </a:r>
            <a:r>
              <a:rPr lang="en-US" altLang="zh-CN" sz="6600" b="1" dirty="0">
                <a:solidFill>
                  <a:srgbClr val="3D4762"/>
                </a:solidFill>
                <a:latin typeface="微软雅黑" panose="020B0503020204020204" pitchFamily="34" charset="-122"/>
                <a:ea typeface="微软雅黑" panose="020B0503020204020204" pitchFamily="34" charset="-122"/>
              </a:rPr>
              <a:t>NFC</a:t>
            </a:r>
            <a:r>
              <a:rPr lang="zh-CN" altLang="en-US" sz="6600" b="1" dirty="0">
                <a:solidFill>
                  <a:srgbClr val="3D4762"/>
                </a:solidFill>
                <a:latin typeface="微软雅黑" panose="020B0503020204020204" pitchFamily="34" charset="-122"/>
                <a:ea typeface="微软雅黑" panose="020B0503020204020204" pitchFamily="34" charset="-122"/>
              </a:rPr>
              <a:t>的校园打卡</a:t>
            </a:r>
            <a:endParaRPr lang="en-US" altLang="zh-CN" sz="6600" b="1" dirty="0">
              <a:solidFill>
                <a:srgbClr val="3D4762"/>
              </a:solidFill>
              <a:latin typeface="微软雅黑" panose="020B0503020204020204" pitchFamily="34" charset="-122"/>
              <a:ea typeface="微软雅黑" panose="020B0503020204020204" pitchFamily="34" charset="-122"/>
            </a:endParaRPr>
          </a:p>
          <a:p>
            <a:pPr algn="ctr"/>
            <a:r>
              <a:rPr lang="zh-CN" altLang="en-US" sz="6600" b="1" dirty="0">
                <a:solidFill>
                  <a:srgbClr val="3D4762"/>
                </a:solidFill>
                <a:latin typeface="微软雅黑" panose="020B0503020204020204" pitchFamily="34" charset="-122"/>
                <a:ea typeface="微软雅黑" panose="020B0503020204020204" pitchFamily="34" charset="-122"/>
              </a:rPr>
              <a:t>微信小程序</a:t>
            </a:r>
          </a:p>
        </p:txBody>
      </p:sp>
      <p:sp>
        <p:nvSpPr>
          <p:cNvPr id="17" name="矩形 16"/>
          <p:cNvSpPr/>
          <p:nvPr/>
        </p:nvSpPr>
        <p:spPr>
          <a:xfrm>
            <a:off x="1644805" y="4846741"/>
            <a:ext cx="3785011" cy="369332"/>
          </a:xfrm>
          <a:prstGeom prst="rect">
            <a:avLst/>
          </a:prstGeom>
        </p:spPr>
        <p:txBody>
          <a:bodyPr wrap="none">
            <a:spAutoFit/>
          </a:bodyPr>
          <a:lstStyle/>
          <a:p>
            <a:r>
              <a:rPr lang="zh-CN" altLang="en-US" b="1" dirty="0">
                <a:solidFill>
                  <a:schemeClr val="bg1"/>
                </a:solidFill>
                <a:latin typeface="微软雅黑" panose="020B0503020204020204" pitchFamily="34" charset="-122"/>
                <a:ea typeface="微软雅黑" panose="020B0503020204020204" pitchFamily="34" charset="-122"/>
              </a:rPr>
              <a:t>指导老师：闫健恩</a:t>
            </a:r>
            <a:r>
              <a:rPr lang="en-US" altLang="zh-CN" b="1" dirty="0">
                <a:solidFill>
                  <a:schemeClr val="bg1"/>
                </a:solidFill>
                <a:latin typeface="微软雅黑" panose="020B0503020204020204" pitchFamily="34" charset="-122"/>
                <a:ea typeface="微软雅黑" panose="020B0503020204020204" pitchFamily="34" charset="-122"/>
              </a:rPr>
              <a:t>  </a:t>
            </a:r>
            <a:r>
              <a:rPr lang="zh-CN" altLang="en-US" b="1" dirty="0">
                <a:solidFill>
                  <a:schemeClr val="bg1"/>
                </a:solidFill>
                <a:latin typeface="微软雅黑" panose="020B0503020204020204" pitchFamily="34" charset="-122"/>
                <a:ea typeface="微软雅黑" panose="020B0503020204020204" pitchFamily="34" charset="-122"/>
              </a:rPr>
              <a:t>答辩人：黄炜家</a:t>
            </a:r>
          </a:p>
        </p:txBody>
      </p:sp>
    </p:spTree>
    <p:extLst>
      <p:ext uri="{BB962C8B-B14F-4D97-AF65-F5344CB8AC3E}">
        <p14:creationId xmlns:p14="http://schemas.microsoft.com/office/powerpoint/2010/main" val="168169277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334962" y="188912"/>
            <a:ext cx="11522075" cy="6480175"/>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cxnSp>
        <p:nvCxnSpPr>
          <p:cNvPr id="4" name="直接连接符 3"/>
          <p:cNvCxnSpPr/>
          <p:nvPr/>
        </p:nvCxnSpPr>
        <p:spPr>
          <a:xfrm flipH="1">
            <a:off x="643467" y="450523"/>
            <a:ext cx="4123266"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881371" y="250468"/>
            <a:ext cx="2199641" cy="400110"/>
          </a:xfrm>
          <a:prstGeom prst="rect">
            <a:avLst/>
          </a:prstGeom>
          <a:noFill/>
        </p:spPr>
        <p:txBody>
          <a:bodyPr wrap="none" rtlCol="0">
            <a:spAutoFit/>
          </a:bodyPr>
          <a:lstStyle/>
          <a:p>
            <a:pPr defTabSz="914400"/>
            <a:r>
              <a:rPr lang="zh-CN" altLang="en-US" sz="2000" kern="0">
                <a:solidFill>
                  <a:srgbClr val="3D4762"/>
                </a:solidFill>
                <a:latin typeface="微软雅黑" panose="020B0503020204020204" pitchFamily="34" charset="-122"/>
                <a:ea typeface="微软雅黑" panose="020B0503020204020204" pitchFamily="34" charset="-122"/>
              </a:rPr>
              <a:t>第四部分 </a:t>
            </a:r>
            <a:r>
              <a:rPr lang="en-US" altLang="zh-CN" sz="2000" kern="0" dirty="0">
                <a:solidFill>
                  <a:srgbClr val="3D4762"/>
                </a:solidFill>
                <a:latin typeface="微软雅黑" panose="020B0503020204020204" pitchFamily="34" charset="-122"/>
                <a:ea typeface="微软雅黑" panose="020B0503020204020204" pitchFamily="34" charset="-122"/>
              </a:rPr>
              <a:t>| </a:t>
            </a:r>
            <a:r>
              <a:rPr lang="zh-CN" altLang="en-US" sz="2000" kern="0" dirty="0">
                <a:solidFill>
                  <a:srgbClr val="3D4762"/>
                </a:solidFill>
                <a:latin typeface="微软雅黑" panose="020B0503020204020204" pitchFamily="34" charset="-122"/>
                <a:ea typeface="微软雅黑" panose="020B0503020204020204" pitchFamily="34" charset="-122"/>
              </a:rPr>
              <a:t>创新点</a:t>
            </a:r>
          </a:p>
        </p:txBody>
      </p:sp>
      <p:cxnSp>
        <p:nvCxnSpPr>
          <p:cNvPr id="6" name="直接连接符 5"/>
          <p:cNvCxnSpPr/>
          <p:nvPr/>
        </p:nvCxnSpPr>
        <p:spPr>
          <a:xfrm>
            <a:off x="7359935" y="450523"/>
            <a:ext cx="4123266"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7" name="燕尾形 6"/>
          <p:cNvSpPr/>
          <p:nvPr/>
        </p:nvSpPr>
        <p:spPr>
          <a:xfrm rot="5400000">
            <a:off x="6024967" y="457456"/>
            <a:ext cx="142059" cy="509355"/>
          </a:xfrm>
          <a:prstGeom prst="chevron">
            <a:avLst>
              <a:gd name="adj" fmla="val 75240"/>
            </a:avLst>
          </a:pr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7" name="组合 16"/>
          <p:cNvGrpSpPr/>
          <p:nvPr/>
        </p:nvGrpSpPr>
        <p:grpSpPr>
          <a:xfrm>
            <a:off x="1018780" y="1206637"/>
            <a:ext cx="9867318" cy="5491325"/>
            <a:chOff x="2368954" y="327708"/>
            <a:chExt cx="8537201" cy="5997377"/>
          </a:xfrm>
        </p:grpSpPr>
        <p:sp>
          <p:nvSpPr>
            <p:cNvPr id="19" name="任意多边形 18"/>
            <p:cNvSpPr/>
            <p:nvPr/>
          </p:nvSpPr>
          <p:spPr>
            <a:xfrm rot="16200000">
              <a:off x="4411513" y="2855426"/>
              <a:ext cx="4881577" cy="2008809"/>
            </a:xfrm>
            <a:custGeom>
              <a:avLst/>
              <a:gdLst>
                <a:gd name="connsiteX0" fmla="*/ 0 w 2008808"/>
                <a:gd name="connsiteY0" fmla="*/ 0 h 3820290"/>
                <a:gd name="connsiteX1" fmla="*/ 2008808 w 2008808"/>
                <a:gd name="connsiteY1" fmla="*/ 0 h 3820290"/>
                <a:gd name="connsiteX2" fmla="*/ 2008808 w 2008808"/>
                <a:gd name="connsiteY2" fmla="*/ 3820290 h 3820290"/>
                <a:gd name="connsiteX3" fmla="*/ 0 w 2008808"/>
                <a:gd name="connsiteY3" fmla="*/ 3820290 h 3820290"/>
                <a:gd name="connsiteX4" fmla="*/ 0 w 2008808"/>
                <a:gd name="connsiteY4" fmla="*/ 0 h 3820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8808" h="3820290">
                  <a:moveTo>
                    <a:pt x="2008808" y="2"/>
                  </a:moveTo>
                  <a:lnTo>
                    <a:pt x="2008808" y="3820288"/>
                  </a:lnTo>
                  <a:lnTo>
                    <a:pt x="0" y="3820288"/>
                  </a:lnTo>
                  <a:lnTo>
                    <a:pt x="0" y="2"/>
                  </a:lnTo>
                  <a:lnTo>
                    <a:pt x="2008808" y="2"/>
                  </a:lnTo>
                  <a:close/>
                </a:path>
              </a:pathLst>
            </a:custGeom>
            <a:solidFill>
              <a:srgbClr val="3D476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73469" tIns="1492843" rIns="137159" bIns="24155" numCol="1" spcCol="1270" anchor="ctr" anchorCtr="0">
              <a:noAutofit/>
            </a:bodyPr>
            <a:lstStyle/>
            <a:p>
              <a:pPr lvl="0" algn="r" defTabSz="1066800">
                <a:lnSpc>
                  <a:spcPct val="90000"/>
                </a:lnSpc>
                <a:spcBef>
                  <a:spcPct val="0"/>
                </a:spcBef>
                <a:spcAft>
                  <a:spcPct val="35000"/>
                </a:spcAft>
              </a:pPr>
              <a:endParaRPr lang="zh-CN" altLang="en-US" sz="2400" kern="1200"/>
            </a:p>
          </p:txBody>
        </p:sp>
        <p:sp>
          <p:nvSpPr>
            <p:cNvPr id="20" name="任意多边形 19"/>
            <p:cNvSpPr/>
            <p:nvPr/>
          </p:nvSpPr>
          <p:spPr>
            <a:xfrm rot="16200000">
              <a:off x="7950384" y="3344847"/>
              <a:ext cx="3902734" cy="2008809"/>
            </a:xfrm>
            <a:custGeom>
              <a:avLst/>
              <a:gdLst>
                <a:gd name="connsiteX0" fmla="*/ 0 w 2008808"/>
                <a:gd name="connsiteY0" fmla="*/ 0 h 3188757"/>
                <a:gd name="connsiteX1" fmla="*/ 2008808 w 2008808"/>
                <a:gd name="connsiteY1" fmla="*/ 0 h 3188757"/>
                <a:gd name="connsiteX2" fmla="*/ 2008808 w 2008808"/>
                <a:gd name="connsiteY2" fmla="*/ 3188757 h 3188757"/>
                <a:gd name="connsiteX3" fmla="*/ 0 w 2008808"/>
                <a:gd name="connsiteY3" fmla="*/ 3188757 h 3188757"/>
                <a:gd name="connsiteX4" fmla="*/ 0 w 2008808"/>
                <a:gd name="connsiteY4" fmla="*/ 0 h 3188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8808" h="3188757">
                  <a:moveTo>
                    <a:pt x="2008808" y="1"/>
                  </a:moveTo>
                  <a:lnTo>
                    <a:pt x="2008808" y="3188756"/>
                  </a:lnTo>
                  <a:lnTo>
                    <a:pt x="0" y="3188756"/>
                  </a:lnTo>
                  <a:lnTo>
                    <a:pt x="0" y="1"/>
                  </a:lnTo>
                  <a:lnTo>
                    <a:pt x="2008808" y="1"/>
                  </a:lnTo>
                  <a:close/>
                </a:path>
              </a:pathLst>
            </a:custGeom>
            <a:solidFill>
              <a:srgbClr val="D8C3B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0315" tIns="1492844" rIns="137161" bIns="24154" numCol="1" spcCol="1270" anchor="ctr" anchorCtr="0">
              <a:noAutofit/>
            </a:bodyPr>
            <a:lstStyle/>
            <a:p>
              <a:pPr lvl="0" algn="r" defTabSz="1066800">
                <a:lnSpc>
                  <a:spcPct val="90000"/>
                </a:lnSpc>
                <a:spcBef>
                  <a:spcPct val="0"/>
                </a:spcBef>
                <a:spcAft>
                  <a:spcPct val="35000"/>
                </a:spcAft>
              </a:pPr>
              <a:endParaRPr lang="zh-CN" altLang="en-US" sz="2400" kern="1200" dirty="0"/>
            </a:p>
          </p:txBody>
        </p:sp>
        <p:sp>
          <p:nvSpPr>
            <p:cNvPr id="21" name="任意多边形 20"/>
            <p:cNvSpPr/>
            <p:nvPr/>
          </p:nvSpPr>
          <p:spPr>
            <a:xfrm rot="16200000">
              <a:off x="880163" y="2306224"/>
              <a:ext cx="5965842" cy="2008809"/>
            </a:xfrm>
            <a:custGeom>
              <a:avLst/>
              <a:gdLst>
                <a:gd name="connsiteX0" fmla="*/ 0 w 2008808"/>
                <a:gd name="connsiteY0" fmla="*/ 0 h 4465076"/>
                <a:gd name="connsiteX1" fmla="*/ 2008808 w 2008808"/>
                <a:gd name="connsiteY1" fmla="*/ 0 h 4465076"/>
                <a:gd name="connsiteX2" fmla="*/ 2008808 w 2008808"/>
                <a:gd name="connsiteY2" fmla="*/ 4465076 h 4465076"/>
                <a:gd name="connsiteX3" fmla="*/ 0 w 2008808"/>
                <a:gd name="connsiteY3" fmla="*/ 4465076 h 4465076"/>
                <a:gd name="connsiteX4" fmla="*/ 0 w 2008808"/>
                <a:gd name="connsiteY4" fmla="*/ 0 h 4465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8808" h="4465076">
                  <a:moveTo>
                    <a:pt x="2008808" y="2"/>
                  </a:moveTo>
                  <a:lnTo>
                    <a:pt x="2008808" y="4465074"/>
                  </a:lnTo>
                  <a:lnTo>
                    <a:pt x="0" y="4465074"/>
                  </a:lnTo>
                  <a:lnTo>
                    <a:pt x="0" y="2"/>
                  </a:lnTo>
                  <a:lnTo>
                    <a:pt x="2008808" y="2"/>
                  </a:lnTo>
                  <a:close/>
                </a:path>
              </a:pathLst>
            </a:custGeom>
            <a:solidFill>
              <a:srgbClr val="D8C3B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64618" tIns="1492844" rIns="177165" bIns="33044" numCol="1" spcCol="1270" anchor="ctr" anchorCtr="0">
              <a:noAutofit/>
            </a:bodyPr>
            <a:lstStyle/>
            <a:p>
              <a:pPr lvl="0" algn="r" defTabSz="1377950">
                <a:lnSpc>
                  <a:spcPct val="90000"/>
                </a:lnSpc>
                <a:spcBef>
                  <a:spcPct val="0"/>
                </a:spcBef>
                <a:spcAft>
                  <a:spcPct val="35000"/>
                </a:spcAft>
              </a:pPr>
              <a:endParaRPr lang="zh-CN" altLang="en-US" sz="3100" kern="1200"/>
            </a:p>
          </p:txBody>
        </p:sp>
        <p:sp>
          <p:nvSpPr>
            <p:cNvPr id="23" name="任意多边形 22"/>
            <p:cNvSpPr/>
            <p:nvPr/>
          </p:nvSpPr>
          <p:spPr>
            <a:xfrm>
              <a:off x="2368954" y="1227966"/>
              <a:ext cx="1426254" cy="5097119"/>
            </a:xfrm>
            <a:custGeom>
              <a:avLst/>
              <a:gdLst>
                <a:gd name="connsiteX0" fmla="*/ 0 w 1426254"/>
                <a:gd name="connsiteY0" fmla="*/ 0 h 5097119"/>
                <a:gd name="connsiteX1" fmla="*/ 1426254 w 1426254"/>
                <a:gd name="connsiteY1" fmla="*/ 0 h 5097119"/>
                <a:gd name="connsiteX2" fmla="*/ 1426254 w 1426254"/>
                <a:gd name="connsiteY2" fmla="*/ 5097119 h 5097119"/>
                <a:gd name="connsiteX3" fmla="*/ 0 w 1426254"/>
                <a:gd name="connsiteY3" fmla="*/ 5097119 h 5097119"/>
                <a:gd name="connsiteX4" fmla="*/ 0 w 1426254"/>
                <a:gd name="connsiteY4" fmla="*/ 0 h 5097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6254" h="5097119">
                  <a:moveTo>
                    <a:pt x="0" y="0"/>
                  </a:moveTo>
                  <a:lnTo>
                    <a:pt x="1426254" y="0"/>
                  </a:lnTo>
                  <a:lnTo>
                    <a:pt x="1426254" y="5097119"/>
                  </a:lnTo>
                  <a:lnTo>
                    <a:pt x="0" y="5097119"/>
                  </a:lnTo>
                  <a:lnTo>
                    <a:pt x="0" y="0"/>
                  </a:lnTo>
                  <a:close/>
                </a:path>
              </a:pathLst>
            </a:custGeom>
            <a:noFill/>
            <a:ln>
              <a:noFill/>
            </a:ln>
            <a:sp3d/>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44780" tIns="144780" rIns="144780" bIns="144780" numCol="1" spcCol="1270" anchor="t" anchorCtr="0">
              <a:noAutofit/>
            </a:bodyPr>
            <a:lstStyle/>
            <a:p>
              <a:pPr lvl="0" algn="l" defTabSz="1689100">
                <a:lnSpc>
                  <a:spcPct val="90000"/>
                </a:lnSpc>
                <a:spcBef>
                  <a:spcPct val="0"/>
                </a:spcBef>
                <a:spcAft>
                  <a:spcPct val="35000"/>
                </a:spcAft>
              </a:pPr>
              <a:endParaRPr lang="zh-CN" altLang="en-US" sz="3800" kern="1200"/>
            </a:p>
            <a:p>
              <a:pPr lvl="0" algn="l" defTabSz="1689100">
                <a:lnSpc>
                  <a:spcPct val="90000"/>
                </a:lnSpc>
                <a:spcBef>
                  <a:spcPct val="0"/>
                </a:spcBef>
                <a:spcAft>
                  <a:spcPct val="35000"/>
                </a:spcAft>
              </a:pPr>
              <a:endParaRPr lang="zh-CN" altLang="en-US" sz="3800" kern="1200"/>
            </a:p>
          </p:txBody>
        </p:sp>
        <p:sp>
          <p:nvSpPr>
            <p:cNvPr id="24" name="任意多边形 23"/>
            <p:cNvSpPr/>
            <p:nvPr/>
          </p:nvSpPr>
          <p:spPr>
            <a:xfrm>
              <a:off x="6753251" y="2480328"/>
              <a:ext cx="1426254" cy="3844756"/>
            </a:xfrm>
            <a:custGeom>
              <a:avLst/>
              <a:gdLst>
                <a:gd name="connsiteX0" fmla="*/ 0 w 1426254"/>
                <a:gd name="connsiteY0" fmla="*/ 0 h 3844756"/>
                <a:gd name="connsiteX1" fmla="*/ 1426254 w 1426254"/>
                <a:gd name="connsiteY1" fmla="*/ 0 h 3844756"/>
                <a:gd name="connsiteX2" fmla="*/ 1426254 w 1426254"/>
                <a:gd name="connsiteY2" fmla="*/ 3844756 h 3844756"/>
                <a:gd name="connsiteX3" fmla="*/ 0 w 1426254"/>
                <a:gd name="connsiteY3" fmla="*/ 3844756 h 3844756"/>
                <a:gd name="connsiteX4" fmla="*/ 0 w 1426254"/>
                <a:gd name="connsiteY4" fmla="*/ 0 h 3844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6254" h="3844756">
                  <a:moveTo>
                    <a:pt x="0" y="0"/>
                  </a:moveTo>
                  <a:lnTo>
                    <a:pt x="1426254" y="0"/>
                  </a:lnTo>
                  <a:lnTo>
                    <a:pt x="1426254" y="3844756"/>
                  </a:lnTo>
                  <a:lnTo>
                    <a:pt x="0" y="3844756"/>
                  </a:lnTo>
                  <a:lnTo>
                    <a:pt x="0" y="0"/>
                  </a:lnTo>
                  <a:close/>
                </a:path>
              </a:pathLst>
            </a:custGeom>
            <a:noFill/>
            <a:ln>
              <a:noFill/>
            </a:ln>
            <a:sp3d/>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44780" tIns="144780" rIns="144780" bIns="144780" numCol="1" spcCol="1270" anchor="t" anchorCtr="0">
              <a:noAutofit/>
            </a:bodyPr>
            <a:lstStyle/>
            <a:p>
              <a:pPr lvl="0" algn="l" defTabSz="1689100">
                <a:lnSpc>
                  <a:spcPct val="90000"/>
                </a:lnSpc>
                <a:spcBef>
                  <a:spcPct val="0"/>
                </a:spcBef>
                <a:spcAft>
                  <a:spcPct val="35000"/>
                </a:spcAft>
              </a:pPr>
              <a:endParaRPr lang="zh-CN" altLang="en-US" sz="3800" kern="1200"/>
            </a:p>
            <a:p>
              <a:pPr lvl="0" algn="l" defTabSz="1689100">
                <a:lnSpc>
                  <a:spcPct val="90000"/>
                </a:lnSpc>
                <a:spcBef>
                  <a:spcPct val="0"/>
                </a:spcBef>
                <a:spcAft>
                  <a:spcPct val="35000"/>
                </a:spcAft>
              </a:pPr>
              <a:endParaRPr lang="zh-CN" altLang="en-US" sz="3800" kern="1200"/>
            </a:p>
          </p:txBody>
        </p:sp>
        <p:sp>
          <p:nvSpPr>
            <p:cNvPr id="25" name="任意多边形 24"/>
            <p:cNvSpPr/>
            <p:nvPr/>
          </p:nvSpPr>
          <p:spPr>
            <a:xfrm>
              <a:off x="8897348" y="3111861"/>
              <a:ext cx="1426254" cy="3191306"/>
            </a:xfrm>
            <a:custGeom>
              <a:avLst/>
              <a:gdLst>
                <a:gd name="connsiteX0" fmla="*/ 0 w 1426254"/>
                <a:gd name="connsiteY0" fmla="*/ 0 h 3191306"/>
                <a:gd name="connsiteX1" fmla="*/ 1426254 w 1426254"/>
                <a:gd name="connsiteY1" fmla="*/ 0 h 3191306"/>
                <a:gd name="connsiteX2" fmla="*/ 1426254 w 1426254"/>
                <a:gd name="connsiteY2" fmla="*/ 3191306 h 3191306"/>
                <a:gd name="connsiteX3" fmla="*/ 0 w 1426254"/>
                <a:gd name="connsiteY3" fmla="*/ 3191306 h 3191306"/>
                <a:gd name="connsiteX4" fmla="*/ 0 w 1426254"/>
                <a:gd name="connsiteY4" fmla="*/ 0 h 3191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6254" h="3191306">
                  <a:moveTo>
                    <a:pt x="0" y="0"/>
                  </a:moveTo>
                  <a:lnTo>
                    <a:pt x="1426254" y="0"/>
                  </a:lnTo>
                  <a:lnTo>
                    <a:pt x="1426254" y="3191306"/>
                  </a:lnTo>
                  <a:lnTo>
                    <a:pt x="0" y="3191306"/>
                  </a:lnTo>
                  <a:lnTo>
                    <a:pt x="0" y="0"/>
                  </a:lnTo>
                  <a:close/>
                </a:path>
              </a:pathLst>
            </a:custGeom>
            <a:noFill/>
            <a:ln>
              <a:noFill/>
            </a:ln>
            <a:sp3d/>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44780" tIns="144780" rIns="144780" bIns="144780" numCol="1" spcCol="1270" anchor="t" anchorCtr="0">
              <a:noAutofit/>
            </a:bodyPr>
            <a:lstStyle/>
            <a:p>
              <a:pPr lvl="0" algn="l" defTabSz="1689100">
                <a:lnSpc>
                  <a:spcPct val="90000"/>
                </a:lnSpc>
                <a:spcBef>
                  <a:spcPct val="0"/>
                </a:spcBef>
                <a:spcAft>
                  <a:spcPct val="35000"/>
                </a:spcAft>
              </a:pPr>
              <a:endParaRPr lang="zh-CN" altLang="en-US" sz="3800" kern="1200"/>
            </a:p>
            <a:p>
              <a:pPr lvl="0" algn="l" defTabSz="1689100">
                <a:lnSpc>
                  <a:spcPct val="90000"/>
                </a:lnSpc>
                <a:spcBef>
                  <a:spcPct val="0"/>
                </a:spcBef>
                <a:spcAft>
                  <a:spcPct val="35000"/>
                </a:spcAft>
              </a:pPr>
              <a:endParaRPr lang="zh-CN" altLang="en-US" sz="3800" kern="1200"/>
            </a:p>
          </p:txBody>
        </p:sp>
      </p:grpSp>
      <p:sp>
        <p:nvSpPr>
          <p:cNvPr id="26" name="KSO_Shape"/>
          <p:cNvSpPr>
            <a:spLocks/>
          </p:cNvSpPr>
          <p:nvPr/>
        </p:nvSpPr>
        <p:spPr bwMode="auto">
          <a:xfrm>
            <a:off x="9092733" y="1665267"/>
            <a:ext cx="1420929" cy="1387774"/>
          </a:xfrm>
          <a:custGeom>
            <a:avLst/>
            <a:gdLst/>
            <a:ahLst/>
            <a:cxnLst/>
            <a:rect l="0" t="0" r="r" b="b"/>
            <a:pathLst>
              <a:path w="5833534" h="5697984">
                <a:moveTo>
                  <a:pt x="4116344" y="2028563"/>
                </a:moveTo>
                <a:lnTo>
                  <a:pt x="4115715" y="2034106"/>
                </a:lnTo>
                <a:lnTo>
                  <a:pt x="4105639" y="2083992"/>
                </a:lnTo>
                <a:lnTo>
                  <a:pt x="4085489" y="2122793"/>
                </a:lnTo>
                <a:lnTo>
                  <a:pt x="4055263" y="2161593"/>
                </a:lnTo>
                <a:lnTo>
                  <a:pt x="4025038" y="2189308"/>
                </a:lnTo>
                <a:lnTo>
                  <a:pt x="3989775" y="2211480"/>
                </a:lnTo>
                <a:lnTo>
                  <a:pt x="3959549" y="2223952"/>
                </a:lnTo>
                <a:lnTo>
                  <a:pt x="3959549" y="2244737"/>
                </a:lnTo>
                <a:lnTo>
                  <a:pt x="3964587" y="2266909"/>
                </a:lnTo>
                <a:lnTo>
                  <a:pt x="3974662" y="2289081"/>
                </a:lnTo>
                <a:lnTo>
                  <a:pt x="3989775" y="2311252"/>
                </a:lnTo>
                <a:lnTo>
                  <a:pt x="4004887" y="2327881"/>
                </a:lnTo>
                <a:lnTo>
                  <a:pt x="4161053" y="2460911"/>
                </a:lnTo>
                <a:lnTo>
                  <a:pt x="4352482" y="2189308"/>
                </a:lnTo>
                <a:lnTo>
                  <a:pt x="4196316" y="2056277"/>
                </a:lnTo>
                <a:lnTo>
                  <a:pt x="4176166" y="2045192"/>
                </a:lnTo>
                <a:lnTo>
                  <a:pt x="4156015" y="2034106"/>
                </a:lnTo>
                <a:lnTo>
                  <a:pt x="4135865" y="2028563"/>
                </a:lnTo>
                <a:lnTo>
                  <a:pt x="4116344" y="2028563"/>
                </a:lnTo>
                <a:close/>
                <a:moveTo>
                  <a:pt x="2040226" y="1191580"/>
                </a:moveTo>
                <a:lnTo>
                  <a:pt x="2125865" y="1191580"/>
                </a:lnTo>
                <a:lnTo>
                  <a:pt x="2211504" y="1202666"/>
                </a:lnTo>
                <a:lnTo>
                  <a:pt x="2292105" y="1224838"/>
                </a:lnTo>
                <a:lnTo>
                  <a:pt x="2332406" y="1241466"/>
                </a:lnTo>
                <a:lnTo>
                  <a:pt x="2372707" y="1258095"/>
                </a:lnTo>
                <a:lnTo>
                  <a:pt x="2398150" y="1274092"/>
                </a:lnTo>
                <a:lnTo>
                  <a:pt x="3989775" y="1768045"/>
                </a:lnTo>
                <a:lnTo>
                  <a:pt x="4025038" y="1790217"/>
                </a:lnTo>
                <a:lnTo>
                  <a:pt x="4060301" y="1823474"/>
                </a:lnTo>
                <a:lnTo>
                  <a:pt x="4085489" y="1856732"/>
                </a:lnTo>
                <a:lnTo>
                  <a:pt x="4091442" y="1869834"/>
                </a:lnTo>
                <a:lnTo>
                  <a:pt x="4100602" y="1867818"/>
                </a:lnTo>
                <a:lnTo>
                  <a:pt x="4145940" y="1862275"/>
                </a:lnTo>
                <a:lnTo>
                  <a:pt x="4196316" y="1873361"/>
                </a:lnTo>
                <a:lnTo>
                  <a:pt x="4241655" y="1889989"/>
                </a:lnTo>
                <a:lnTo>
                  <a:pt x="4281955" y="1923247"/>
                </a:lnTo>
                <a:lnTo>
                  <a:pt x="4443158" y="2061820"/>
                </a:lnTo>
                <a:lnTo>
                  <a:pt x="4785715" y="1585128"/>
                </a:lnTo>
                <a:lnTo>
                  <a:pt x="4800827" y="1568499"/>
                </a:lnTo>
                <a:lnTo>
                  <a:pt x="4815940" y="1557414"/>
                </a:lnTo>
                <a:lnTo>
                  <a:pt x="4836091" y="1546328"/>
                </a:lnTo>
                <a:lnTo>
                  <a:pt x="4856241" y="1540785"/>
                </a:lnTo>
                <a:lnTo>
                  <a:pt x="4876391" y="1540785"/>
                </a:lnTo>
                <a:lnTo>
                  <a:pt x="4896542" y="1546328"/>
                </a:lnTo>
                <a:lnTo>
                  <a:pt x="4916692" y="1551871"/>
                </a:lnTo>
                <a:lnTo>
                  <a:pt x="4931805" y="1568499"/>
                </a:lnTo>
                <a:lnTo>
                  <a:pt x="5793233" y="2305709"/>
                </a:lnTo>
                <a:lnTo>
                  <a:pt x="5808346" y="2322338"/>
                </a:lnTo>
                <a:lnTo>
                  <a:pt x="5818421" y="2344510"/>
                </a:lnTo>
                <a:lnTo>
                  <a:pt x="5828497" y="2361139"/>
                </a:lnTo>
                <a:lnTo>
                  <a:pt x="5833534" y="2383311"/>
                </a:lnTo>
                <a:lnTo>
                  <a:pt x="5833534" y="2405482"/>
                </a:lnTo>
                <a:lnTo>
                  <a:pt x="5828497" y="2427654"/>
                </a:lnTo>
                <a:lnTo>
                  <a:pt x="5823459" y="2449826"/>
                </a:lnTo>
                <a:lnTo>
                  <a:pt x="5808346" y="2471997"/>
                </a:lnTo>
                <a:lnTo>
                  <a:pt x="4755489" y="3946417"/>
                </a:lnTo>
                <a:lnTo>
                  <a:pt x="4740376" y="3963046"/>
                </a:lnTo>
                <a:lnTo>
                  <a:pt x="4725264" y="3979675"/>
                </a:lnTo>
                <a:lnTo>
                  <a:pt x="4705113" y="3985218"/>
                </a:lnTo>
                <a:lnTo>
                  <a:pt x="4684963" y="3990761"/>
                </a:lnTo>
                <a:lnTo>
                  <a:pt x="4664812" y="3990761"/>
                </a:lnTo>
                <a:lnTo>
                  <a:pt x="4644662" y="3985218"/>
                </a:lnTo>
                <a:lnTo>
                  <a:pt x="4624512" y="3979675"/>
                </a:lnTo>
                <a:lnTo>
                  <a:pt x="4609399" y="3968589"/>
                </a:lnTo>
                <a:lnTo>
                  <a:pt x="3747970" y="3225836"/>
                </a:lnTo>
                <a:lnTo>
                  <a:pt x="3732857" y="3209207"/>
                </a:lnTo>
                <a:lnTo>
                  <a:pt x="3722782" y="3192579"/>
                </a:lnTo>
                <a:lnTo>
                  <a:pt x="3712707" y="3170407"/>
                </a:lnTo>
                <a:lnTo>
                  <a:pt x="3707669" y="3148235"/>
                </a:lnTo>
                <a:lnTo>
                  <a:pt x="3707669" y="3126063"/>
                </a:lnTo>
                <a:lnTo>
                  <a:pt x="3712707" y="3103892"/>
                </a:lnTo>
                <a:lnTo>
                  <a:pt x="3717745" y="3081720"/>
                </a:lnTo>
                <a:lnTo>
                  <a:pt x="3732857" y="3065091"/>
                </a:lnTo>
                <a:lnTo>
                  <a:pt x="4070376" y="2588399"/>
                </a:lnTo>
                <a:lnTo>
                  <a:pt x="3909173" y="2444283"/>
                </a:lnTo>
                <a:lnTo>
                  <a:pt x="3873910" y="2405482"/>
                </a:lnTo>
                <a:lnTo>
                  <a:pt x="3843684" y="2361139"/>
                </a:lnTo>
                <a:lnTo>
                  <a:pt x="3823534" y="2311252"/>
                </a:lnTo>
                <a:lnTo>
                  <a:pt x="3813459" y="2261366"/>
                </a:lnTo>
                <a:lnTo>
                  <a:pt x="3813459" y="2211480"/>
                </a:lnTo>
                <a:lnTo>
                  <a:pt x="3813729" y="2209996"/>
                </a:lnTo>
                <a:lnTo>
                  <a:pt x="2614518" y="1836763"/>
                </a:lnTo>
                <a:lnTo>
                  <a:pt x="2913586" y="3090555"/>
                </a:lnTo>
                <a:lnTo>
                  <a:pt x="3697594" y="4212478"/>
                </a:lnTo>
                <a:lnTo>
                  <a:pt x="3705792" y="4227513"/>
                </a:lnTo>
                <a:lnTo>
                  <a:pt x="4740376" y="4373223"/>
                </a:lnTo>
                <a:lnTo>
                  <a:pt x="4790752" y="4389852"/>
                </a:lnTo>
                <a:lnTo>
                  <a:pt x="4836091" y="4412024"/>
                </a:lnTo>
                <a:lnTo>
                  <a:pt x="4876391" y="4445281"/>
                </a:lnTo>
                <a:lnTo>
                  <a:pt x="4906617" y="4484082"/>
                </a:lnTo>
                <a:lnTo>
                  <a:pt x="4936842" y="4528425"/>
                </a:lnTo>
                <a:lnTo>
                  <a:pt x="4951955" y="4578312"/>
                </a:lnTo>
                <a:lnTo>
                  <a:pt x="4962030" y="4633741"/>
                </a:lnTo>
                <a:lnTo>
                  <a:pt x="4956993" y="4689171"/>
                </a:lnTo>
                <a:lnTo>
                  <a:pt x="4946918" y="4744600"/>
                </a:lnTo>
                <a:lnTo>
                  <a:pt x="4926767" y="4794486"/>
                </a:lnTo>
                <a:lnTo>
                  <a:pt x="4896542" y="4838830"/>
                </a:lnTo>
                <a:lnTo>
                  <a:pt x="4861279" y="4872087"/>
                </a:lnTo>
                <a:lnTo>
                  <a:pt x="4820978" y="4905345"/>
                </a:lnTo>
                <a:lnTo>
                  <a:pt x="4775639" y="4921974"/>
                </a:lnTo>
                <a:lnTo>
                  <a:pt x="4725264" y="4933060"/>
                </a:lnTo>
                <a:lnTo>
                  <a:pt x="4674888" y="4933060"/>
                </a:lnTo>
                <a:lnTo>
                  <a:pt x="3415489" y="4750143"/>
                </a:lnTo>
                <a:lnTo>
                  <a:pt x="3365113" y="4739057"/>
                </a:lnTo>
                <a:lnTo>
                  <a:pt x="3319775" y="4711342"/>
                </a:lnTo>
                <a:lnTo>
                  <a:pt x="3279474" y="4683628"/>
                </a:lnTo>
                <a:lnTo>
                  <a:pt x="3276115" y="4679317"/>
                </a:lnTo>
                <a:lnTo>
                  <a:pt x="3259324" y="4666999"/>
                </a:lnTo>
                <a:lnTo>
                  <a:pt x="3234136" y="4639284"/>
                </a:lnTo>
                <a:lnTo>
                  <a:pt x="3213985" y="4617112"/>
                </a:lnTo>
                <a:lnTo>
                  <a:pt x="2502629" y="3593564"/>
                </a:lnTo>
                <a:lnTo>
                  <a:pt x="2483534" y="3602756"/>
                </a:lnTo>
                <a:lnTo>
                  <a:pt x="2317294" y="3669271"/>
                </a:lnTo>
                <a:lnTo>
                  <a:pt x="2191354" y="3724700"/>
                </a:lnTo>
                <a:lnTo>
                  <a:pt x="2004963" y="3802301"/>
                </a:lnTo>
                <a:lnTo>
                  <a:pt x="1732933" y="3918703"/>
                </a:lnTo>
                <a:lnTo>
                  <a:pt x="1380301" y="4073905"/>
                </a:lnTo>
                <a:lnTo>
                  <a:pt x="1571730" y="4916431"/>
                </a:lnTo>
                <a:lnTo>
                  <a:pt x="1586842" y="4971860"/>
                </a:lnTo>
                <a:lnTo>
                  <a:pt x="1617068" y="5104890"/>
                </a:lnTo>
                <a:lnTo>
                  <a:pt x="1637218" y="5182492"/>
                </a:lnTo>
                <a:lnTo>
                  <a:pt x="1647293" y="5265636"/>
                </a:lnTo>
                <a:lnTo>
                  <a:pt x="1652331" y="5343237"/>
                </a:lnTo>
                <a:lnTo>
                  <a:pt x="1647293" y="5415295"/>
                </a:lnTo>
                <a:lnTo>
                  <a:pt x="1627143" y="5498439"/>
                </a:lnTo>
                <a:lnTo>
                  <a:pt x="1617068" y="5537239"/>
                </a:lnTo>
                <a:lnTo>
                  <a:pt x="1601955" y="5570497"/>
                </a:lnTo>
                <a:lnTo>
                  <a:pt x="1586842" y="5598211"/>
                </a:lnTo>
                <a:lnTo>
                  <a:pt x="1566692" y="5620383"/>
                </a:lnTo>
                <a:lnTo>
                  <a:pt x="1546542" y="5642555"/>
                </a:lnTo>
                <a:lnTo>
                  <a:pt x="1526391" y="5659184"/>
                </a:lnTo>
                <a:lnTo>
                  <a:pt x="1506241" y="5675813"/>
                </a:lnTo>
                <a:lnTo>
                  <a:pt x="1481053" y="5686898"/>
                </a:lnTo>
                <a:lnTo>
                  <a:pt x="1450827" y="5692441"/>
                </a:lnTo>
                <a:lnTo>
                  <a:pt x="1425639" y="5697984"/>
                </a:lnTo>
                <a:lnTo>
                  <a:pt x="1360151" y="5697984"/>
                </a:lnTo>
                <a:lnTo>
                  <a:pt x="1294662" y="5686898"/>
                </a:lnTo>
                <a:lnTo>
                  <a:pt x="1259399" y="5681355"/>
                </a:lnTo>
                <a:lnTo>
                  <a:pt x="1234211" y="5664727"/>
                </a:lnTo>
                <a:lnTo>
                  <a:pt x="1203985" y="5642555"/>
                </a:lnTo>
                <a:lnTo>
                  <a:pt x="1178797" y="5620383"/>
                </a:lnTo>
                <a:lnTo>
                  <a:pt x="1158647" y="5592669"/>
                </a:lnTo>
                <a:lnTo>
                  <a:pt x="1143534" y="5564954"/>
                </a:lnTo>
                <a:lnTo>
                  <a:pt x="1133459" y="5537239"/>
                </a:lnTo>
                <a:lnTo>
                  <a:pt x="1123384" y="5515067"/>
                </a:lnTo>
                <a:lnTo>
                  <a:pt x="780827" y="4012933"/>
                </a:lnTo>
                <a:lnTo>
                  <a:pt x="780827" y="3996304"/>
                </a:lnTo>
                <a:lnTo>
                  <a:pt x="765714" y="3940874"/>
                </a:lnTo>
                <a:lnTo>
                  <a:pt x="765714" y="3885445"/>
                </a:lnTo>
                <a:lnTo>
                  <a:pt x="770752" y="3830016"/>
                </a:lnTo>
                <a:lnTo>
                  <a:pt x="785865" y="3774587"/>
                </a:lnTo>
                <a:lnTo>
                  <a:pt x="811053" y="3730243"/>
                </a:lnTo>
                <a:lnTo>
                  <a:pt x="841278" y="3685900"/>
                </a:lnTo>
                <a:lnTo>
                  <a:pt x="881579" y="3647099"/>
                </a:lnTo>
                <a:lnTo>
                  <a:pt x="926917" y="3619384"/>
                </a:lnTo>
                <a:lnTo>
                  <a:pt x="2045264" y="3015205"/>
                </a:lnTo>
                <a:lnTo>
                  <a:pt x="1808497" y="2028563"/>
                </a:lnTo>
                <a:lnTo>
                  <a:pt x="1299700" y="2544055"/>
                </a:lnTo>
                <a:lnTo>
                  <a:pt x="1264436" y="2577313"/>
                </a:lnTo>
                <a:lnTo>
                  <a:pt x="1254361" y="2582856"/>
                </a:lnTo>
                <a:lnTo>
                  <a:pt x="1244286" y="2588399"/>
                </a:lnTo>
                <a:lnTo>
                  <a:pt x="1224136" y="2599485"/>
                </a:lnTo>
                <a:lnTo>
                  <a:pt x="1214060" y="2605028"/>
                </a:lnTo>
                <a:lnTo>
                  <a:pt x="1173760" y="2616114"/>
                </a:lnTo>
                <a:lnTo>
                  <a:pt x="1133459" y="2621657"/>
                </a:lnTo>
                <a:lnTo>
                  <a:pt x="1093158" y="2616114"/>
                </a:lnTo>
                <a:lnTo>
                  <a:pt x="1047820" y="2605028"/>
                </a:lnTo>
                <a:lnTo>
                  <a:pt x="1012557" y="2582856"/>
                </a:lnTo>
                <a:lnTo>
                  <a:pt x="95714" y="2039649"/>
                </a:lnTo>
                <a:lnTo>
                  <a:pt x="60451" y="2006391"/>
                </a:lnTo>
                <a:lnTo>
                  <a:pt x="35263" y="1973134"/>
                </a:lnTo>
                <a:lnTo>
                  <a:pt x="15113" y="1928790"/>
                </a:lnTo>
                <a:lnTo>
                  <a:pt x="5038" y="1884447"/>
                </a:lnTo>
                <a:lnTo>
                  <a:pt x="0" y="1840103"/>
                </a:lnTo>
                <a:lnTo>
                  <a:pt x="5038" y="1795760"/>
                </a:lnTo>
                <a:lnTo>
                  <a:pt x="15113" y="1751416"/>
                </a:lnTo>
                <a:lnTo>
                  <a:pt x="35263" y="1707073"/>
                </a:lnTo>
                <a:lnTo>
                  <a:pt x="65489" y="1668272"/>
                </a:lnTo>
                <a:lnTo>
                  <a:pt x="95714" y="1640558"/>
                </a:lnTo>
                <a:lnTo>
                  <a:pt x="136015" y="1618386"/>
                </a:lnTo>
                <a:lnTo>
                  <a:pt x="176316" y="1607300"/>
                </a:lnTo>
                <a:lnTo>
                  <a:pt x="216617" y="1601757"/>
                </a:lnTo>
                <a:lnTo>
                  <a:pt x="261955" y="1607300"/>
                </a:lnTo>
                <a:lnTo>
                  <a:pt x="302256" y="1618386"/>
                </a:lnTo>
                <a:lnTo>
                  <a:pt x="337519" y="1640558"/>
                </a:lnTo>
                <a:lnTo>
                  <a:pt x="1081691" y="2081462"/>
                </a:lnTo>
                <a:lnTo>
                  <a:pt x="1692632" y="1418840"/>
                </a:lnTo>
                <a:lnTo>
                  <a:pt x="1763158" y="1346782"/>
                </a:lnTo>
                <a:lnTo>
                  <a:pt x="1828647" y="1280267"/>
                </a:lnTo>
                <a:lnTo>
                  <a:pt x="1863910" y="1258095"/>
                </a:lnTo>
                <a:lnTo>
                  <a:pt x="1899173" y="1235923"/>
                </a:lnTo>
                <a:lnTo>
                  <a:pt x="1934436" y="1219295"/>
                </a:lnTo>
                <a:lnTo>
                  <a:pt x="1969699" y="1208209"/>
                </a:lnTo>
                <a:lnTo>
                  <a:pt x="2004963" y="1197123"/>
                </a:lnTo>
                <a:lnTo>
                  <a:pt x="2040226" y="1191580"/>
                </a:lnTo>
                <a:close/>
                <a:moveTo>
                  <a:pt x="3057820" y="731517"/>
                </a:moveTo>
                <a:lnTo>
                  <a:pt x="3148496" y="731517"/>
                </a:lnTo>
                <a:lnTo>
                  <a:pt x="3244211" y="737059"/>
                </a:lnTo>
                <a:lnTo>
                  <a:pt x="3339925" y="748145"/>
                </a:lnTo>
                <a:lnTo>
                  <a:pt x="3430602" y="764774"/>
                </a:lnTo>
                <a:lnTo>
                  <a:pt x="3662331" y="809118"/>
                </a:lnTo>
                <a:lnTo>
                  <a:pt x="3768121" y="836832"/>
                </a:lnTo>
                <a:lnTo>
                  <a:pt x="3798346" y="847918"/>
                </a:lnTo>
                <a:lnTo>
                  <a:pt x="3813459" y="859004"/>
                </a:lnTo>
                <a:lnTo>
                  <a:pt x="3828572" y="903347"/>
                </a:lnTo>
                <a:lnTo>
                  <a:pt x="3843684" y="997577"/>
                </a:lnTo>
                <a:lnTo>
                  <a:pt x="3873910" y="1186037"/>
                </a:lnTo>
                <a:lnTo>
                  <a:pt x="3808421" y="1213752"/>
                </a:lnTo>
                <a:lnTo>
                  <a:pt x="3742933" y="1235923"/>
                </a:lnTo>
                <a:lnTo>
                  <a:pt x="3677444" y="1263638"/>
                </a:lnTo>
                <a:lnTo>
                  <a:pt x="3611955" y="1291353"/>
                </a:lnTo>
                <a:lnTo>
                  <a:pt x="3586767" y="1252552"/>
                </a:lnTo>
                <a:lnTo>
                  <a:pt x="3561579" y="1219295"/>
                </a:lnTo>
                <a:lnTo>
                  <a:pt x="3526316" y="1186037"/>
                </a:lnTo>
                <a:lnTo>
                  <a:pt x="3496090" y="1158322"/>
                </a:lnTo>
                <a:lnTo>
                  <a:pt x="3455790" y="1130608"/>
                </a:lnTo>
                <a:lnTo>
                  <a:pt x="3415489" y="1108436"/>
                </a:lnTo>
                <a:lnTo>
                  <a:pt x="3334887" y="1064093"/>
                </a:lnTo>
                <a:lnTo>
                  <a:pt x="3244211" y="1030835"/>
                </a:lnTo>
                <a:lnTo>
                  <a:pt x="3153534" y="1003120"/>
                </a:lnTo>
                <a:lnTo>
                  <a:pt x="3067895" y="980949"/>
                </a:lnTo>
                <a:lnTo>
                  <a:pt x="2987293" y="969863"/>
                </a:lnTo>
                <a:lnTo>
                  <a:pt x="2881504" y="958777"/>
                </a:lnTo>
                <a:lnTo>
                  <a:pt x="2765639" y="958777"/>
                </a:lnTo>
                <a:lnTo>
                  <a:pt x="2644737" y="964320"/>
                </a:lnTo>
                <a:lnTo>
                  <a:pt x="2523835" y="980949"/>
                </a:lnTo>
                <a:lnTo>
                  <a:pt x="2397895" y="1008663"/>
                </a:lnTo>
                <a:lnTo>
                  <a:pt x="2282030" y="1047464"/>
                </a:lnTo>
                <a:lnTo>
                  <a:pt x="2226617" y="1069635"/>
                </a:lnTo>
                <a:lnTo>
                  <a:pt x="2176241" y="1091807"/>
                </a:lnTo>
                <a:lnTo>
                  <a:pt x="2125865" y="1119522"/>
                </a:lnTo>
                <a:lnTo>
                  <a:pt x="2080527" y="1147236"/>
                </a:lnTo>
                <a:lnTo>
                  <a:pt x="1984812" y="1113979"/>
                </a:lnTo>
                <a:lnTo>
                  <a:pt x="2065414" y="1058550"/>
                </a:lnTo>
                <a:lnTo>
                  <a:pt x="2146015" y="1008663"/>
                </a:lnTo>
                <a:lnTo>
                  <a:pt x="2231654" y="958777"/>
                </a:lnTo>
                <a:lnTo>
                  <a:pt x="2317294" y="914433"/>
                </a:lnTo>
                <a:lnTo>
                  <a:pt x="2402933" y="875633"/>
                </a:lnTo>
                <a:lnTo>
                  <a:pt x="2493609" y="842375"/>
                </a:lnTo>
                <a:lnTo>
                  <a:pt x="2584286" y="814661"/>
                </a:lnTo>
                <a:lnTo>
                  <a:pt x="2680000" y="786946"/>
                </a:lnTo>
                <a:lnTo>
                  <a:pt x="2770677" y="764774"/>
                </a:lnTo>
                <a:lnTo>
                  <a:pt x="2866391" y="748145"/>
                </a:lnTo>
                <a:lnTo>
                  <a:pt x="2962105" y="737059"/>
                </a:lnTo>
                <a:lnTo>
                  <a:pt x="3057820" y="731517"/>
                </a:lnTo>
                <a:close/>
                <a:moveTo>
                  <a:pt x="1435100" y="0"/>
                </a:moveTo>
                <a:cubicBezTo>
                  <a:pt x="1809181" y="0"/>
                  <a:pt x="2112433" y="303252"/>
                  <a:pt x="2112433" y="677333"/>
                </a:cubicBezTo>
                <a:cubicBezTo>
                  <a:pt x="2112433" y="1051414"/>
                  <a:pt x="1809181" y="1354666"/>
                  <a:pt x="1435100" y="1354666"/>
                </a:cubicBezTo>
                <a:cubicBezTo>
                  <a:pt x="1061019" y="1354666"/>
                  <a:pt x="757767" y="1051414"/>
                  <a:pt x="757767" y="677333"/>
                </a:cubicBezTo>
                <a:cubicBezTo>
                  <a:pt x="757767" y="303252"/>
                  <a:pt x="1061019" y="0"/>
                  <a:pt x="1435100" y="0"/>
                </a:cubicBezTo>
                <a:close/>
              </a:path>
            </a:pathLst>
          </a:custGeom>
          <a:solidFill>
            <a:schemeClr val="tx1">
              <a:lumMod val="75000"/>
              <a:lumOff val="2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1" name="矩形 30"/>
          <p:cNvSpPr/>
          <p:nvPr/>
        </p:nvSpPr>
        <p:spPr>
          <a:xfrm>
            <a:off x="8793749" y="3332965"/>
            <a:ext cx="1908710" cy="757130"/>
          </a:xfrm>
          <a:prstGeom prst="rect">
            <a:avLst/>
          </a:prstGeom>
        </p:spPr>
        <p:txBody>
          <a:bodyPr wrap="square">
            <a:spAutoFit/>
          </a:bodyPr>
          <a:lstStyle/>
          <a:p>
            <a:pPr algn="ctr" defTabSz="1644650">
              <a:lnSpc>
                <a:spcPct val="90000"/>
              </a:lnSpc>
              <a:spcBef>
                <a:spcPct val="0"/>
              </a:spcBef>
              <a:spcAft>
                <a:spcPct val="35000"/>
              </a:spcAft>
            </a:pPr>
            <a:r>
              <a:rPr lang="zh-CN" altLang="zh-CN" sz="2400" b="1" dirty="0">
                <a:solidFill>
                  <a:schemeClr val="tx1">
                    <a:lumMod val="85000"/>
                    <a:lumOff val="15000"/>
                  </a:schemeClr>
                </a:solidFill>
                <a:ea typeface="微软雅黑" charset="0"/>
              </a:rPr>
              <a:t>微信云开发的使用</a:t>
            </a:r>
            <a:endParaRPr lang="en-US" altLang="zh-CN" sz="2400" b="1" dirty="0">
              <a:solidFill>
                <a:schemeClr val="tx1">
                  <a:lumMod val="85000"/>
                  <a:lumOff val="15000"/>
                </a:schemeClr>
              </a:solidFill>
              <a:ea typeface="微软雅黑" charset="0"/>
            </a:endParaRPr>
          </a:p>
        </p:txBody>
      </p:sp>
      <p:sp>
        <p:nvSpPr>
          <p:cNvPr id="32" name="矩形 31"/>
          <p:cNvSpPr/>
          <p:nvPr/>
        </p:nvSpPr>
        <p:spPr>
          <a:xfrm>
            <a:off x="8670203" y="4181729"/>
            <a:ext cx="2165804" cy="1414233"/>
          </a:xfrm>
          <a:prstGeom prst="rect">
            <a:avLst/>
          </a:prstGeom>
        </p:spPr>
        <p:txBody>
          <a:bodyPr wrap="square">
            <a:spAutoFit/>
          </a:bodyPr>
          <a:lstStyle/>
          <a:p>
            <a:pPr indent="266700" algn="just">
              <a:lnSpc>
                <a:spcPct val="125000"/>
              </a:lnSpc>
            </a:pPr>
            <a:r>
              <a:rPr lang="zh-CN" altLang="zh-CN" sz="1400" dirty="0">
                <a:solidFill>
                  <a:schemeClr val="tx1">
                    <a:lumMod val="85000"/>
                    <a:lumOff val="15000"/>
                  </a:schemeClr>
                </a:solidFill>
                <a:latin typeface="微软雅黑" charset="0"/>
                <a:ea typeface="微软雅黑" charset="0"/>
              </a:rPr>
              <a:t>微信小程序云开发提供了数据库、云存储、云函数、云调用、</a:t>
            </a:r>
            <a:r>
              <a:rPr lang="en-US" altLang="zh-CN" sz="1400" dirty="0">
                <a:solidFill>
                  <a:schemeClr val="tx1">
                    <a:lumMod val="85000"/>
                    <a:lumOff val="15000"/>
                  </a:schemeClr>
                </a:solidFill>
                <a:latin typeface="微软雅黑" charset="0"/>
                <a:ea typeface="微软雅黑" charset="0"/>
              </a:rPr>
              <a:t>HTTP API </a:t>
            </a:r>
            <a:r>
              <a:rPr lang="zh-CN" altLang="zh-CN" sz="1400" dirty="0">
                <a:solidFill>
                  <a:schemeClr val="tx1">
                    <a:lumMod val="85000"/>
                    <a:lumOff val="15000"/>
                  </a:schemeClr>
                </a:solidFill>
                <a:latin typeface="微软雅黑" charset="0"/>
                <a:ea typeface="微软雅黑" charset="0"/>
              </a:rPr>
              <a:t>等功能。</a:t>
            </a:r>
            <a:r>
              <a:rPr lang="zh-CN" altLang="en-US" sz="1400" dirty="0">
                <a:solidFill>
                  <a:schemeClr val="tx1">
                    <a:lumMod val="85000"/>
                    <a:lumOff val="15000"/>
                  </a:schemeClr>
                </a:solidFill>
                <a:latin typeface="微软雅黑" charset="0"/>
                <a:ea typeface="微软雅黑" charset="0"/>
              </a:rPr>
              <a:t>为本项目的开发提供便利。</a:t>
            </a:r>
            <a:endParaRPr lang="zh-CN" altLang="zh-CN" sz="1400" dirty="0">
              <a:solidFill>
                <a:schemeClr val="tx1">
                  <a:lumMod val="85000"/>
                  <a:lumOff val="15000"/>
                </a:schemeClr>
              </a:solidFill>
              <a:latin typeface="微软雅黑" charset="0"/>
              <a:ea typeface="微软雅黑" charset="0"/>
            </a:endParaRPr>
          </a:p>
        </p:txBody>
      </p:sp>
      <p:sp>
        <p:nvSpPr>
          <p:cNvPr id="33" name="矩形 32"/>
          <p:cNvSpPr/>
          <p:nvPr/>
        </p:nvSpPr>
        <p:spPr>
          <a:xfrm>
            <a:off x="5260282" y="2492735"/>
            <a:ext cx="1908710" cy="1218795"/>
          </a:xfrm>
          <a:prstGeom prst="rect">
            <a:avLst/>
          </a:prstGeom>
        </p:spPr>
        <p:txBody>
          <a:bodyPr wrap="square">
            <a:spAutoFit/>
          </a:bodyPr>
          <a:lstStyle/>
          <a:p>
            <a:pPr algn="ctr" defTabSz="1644650">
              <a:lnSpc>
                <a:spcPct val="90000"/>
              </a:lnSpc>
              <a:spcBef>
                <a:spcPct val="0"/>
              </a:spcBef>
              <a:spcAft>
                <a:spcPct val="35000"/>
              </a:spcAft>
            </a:pPr>
            <a:r>
              <a:rPr lang="en-US" altLang="zh-CN" sz="2400" b="1" dirty="0" err="1">
                <a:solidFill>
                  <a:schemeClr val="bg1"/>
                </a:solidFill>
                <a:ea typeface="微软雅黑" charset="0"/>
              </a:rPr>
              <a:t>ColorUI</a:t>
            </a:r>
            <a:r>
              <a:rPr lang="zh-CN" altLang="zh-CN" sz="2400" b="1" dirty="0">
                <a:solidFill>
                  <a:schemeClr val="bg1"/>
                </a:solidFill>
                <a:ea typeface="微软雅黑" charset="0"/>
              </a:rPr>
              <a:t>组件库的使用</a:t>
            </a:r>
          </a:p>
          <a:p>
            <a:pPr algn="ctr" defTabSz="1644650">
              <a:lnSpc>
                <a:spcPct val="90000"/>
              </a:lnSpc>
              <a:spcBef>
                <a:spcPct val="0"/>
              </a:spcBef>
              <a:spcAft>
                <a:spcPct val="35000"/>
              </a:spcAft>
            </a:pPr>
            <a:endParaRPr lang="en-US" altLang="zh-CN" sz="2400" b="1" dirty="0">
              <a:solidFill>
                <a:schemeClr val="bg1"/>
              </a:solidFill>
              <a:ea typeface="微软雅黑" charset="0"/>
            </a:endParaRPr>
          </a:p>
        </p:txBody>
      </p:sp>
      <p:sp>
        <p:nvSpPr>
          <p:cNvPr id="34" name="矩形 33"/>
          <p:cNvSpPr/>
          <p:nvPr/>
        </p:nvSpPr>
        <p:spPr>
          <a:xfrm>
            <a:off x="5089809" y="3464662"/>
            <a:ext cx="2165804" cy="2760756"/>
          </a:xfrm>
          <a:prstGeom prst="rect">
            <a:avLst/>
          </a:prstGeom>
        </p:spPr>
        <p:txBody>
          <a:bodyPr wrap="square">
            <a:spAutoFit/>
          </a:bodyPr>
          <a:lstStyle/>
          <a:p>
            <a:pPr indent="266700" algn="just">
              <a:lnSpc>
                <a:spcPct val="125000"/>
              </a:lnSpc>
            </a:pPr>
            <a:r>
              <a:rPr lang="zh-CN" altLang="zh-CN" sz="1400" dirty="0">
                <a:solidFill>
                  <a:schemeClr val="bg1"/>
                </a:solidFill>
                <a:latin typeface="微软雅黑" charset="0"/>
                <a:ea typeface="微软雅黑" charset="0"/>
              </a:rPr>
              <a:t>本项目在中期答辩之后，为了优化用户体验，美化前端界面，引了</a:t>
            </a:r>
            <a:r>
              <a:rPr lang="en-US" altLang="zh-CN" sz="1400" dirty="0" err="1">
                <a:solidFill>
                  <a:schemeClr val="bg1"/>
                </a:solidFill>
                <a:latin typeface="微软雅黑" charset="0"/>
                <a:ea typeface="微软雅黑" charset="0"/>
              </a:rPr>
              <a:t>ColorUI</a:t>
            </a:r>
            <a:r>
              <a:rPr lang="zh-CN" altLang="zh-CN" sz="1400" dirty="0">
                <a:solidFill>
                  <a:schemeClr val="bg1"/>
                </a:solidFill>
                <a:latin typeface="微软雅黑" charset="0"/>
                <a:ea typeface="微软雅黑" charset="0"/>
              </a:rPr>
              <a:t>组件库对项目进行重构。</a:t>
            </a:r>
          </a:p>
          <a:p>
            <a:pPr indent="266700" algn="just">
              <a:lnSpc>
                <a:spcPct val="125000"/>
              </a:lnSpc>
            </a:pPr>
            <a:r>
              <a:rPr lang="en-US" altLang="zh-CN" sz="1400" dirty="0" err="1">
                <a:solidFill>
                  <a:schemeClr val="bg1"/>
                </a:solidFill>
                <a:latin typeface="微软雅黑" charset="0"/>
                <a:ea typeface="微软雅黑" charset="0"/>
              </a:rPr>
              <a:t>ColorUI</a:t>
            </a:r>
            <a:r>
              <a:rPr lang="zh-CN" altLang="zh-CN" sz="1400" dirty="0">
                <a:solidFill>
                  <a:schemeClr val="bg1"/>
                </a:solidFill>
                <a:latin typeface="微软雅黑" charset="0"/>
                <a:ea typeface="微软雅黑" charset="0"/>
              </a:rPr>
              <a:t>是一个</a:t>
            </a:r>
            <a:r>
              <a:rPr lang="en-US" altLang="zh-CN" sz="1400" dirty="0" err="1">
                <a:solidFill>
                  <a:schemeClr val="bg1"/>
                </a:solidFill>
                <a:latin typeface="微软雅黑" charset="0"/>
                <a:ea typeface="微软雅黑" charset="0"/>
              </a:rPr>
              <a:t>Css</a:t>
            </a:r>
            <a:r>
              <a:rPr lang="zh-CN" altLang="zh-CN" sz="1400" dirty="0">
                <a:solidFill>
                  <a:schemeClr val="bg1"/>
                </a:solidFill>
                <a:latin typeface="微软雅黑" charset="0"/>
                <a:ea typeface="微软雅黑" charset="0"/>
              </a:rPr>
              <a:t>类的</a:t>
            </a:r>
            <a:r>
              <a:rPr lang="en-US" altLang="zh-CN" sz="1400" dirty="0">
                <a:solidFill>
                  <a:schemeClr val="bg1"/>
                </a:solidFill>
                <a:latin typeface="微软雅黑" charset="0"/>
                <a:ea typeface="微软雅黑" charset="0"/>
              </a:rPr>
              <a:t>UI</a:t>
            </a:r>
            <a:r>
              <a:rPr lang="zh-CN" altLang="zh-CN" sz="1400" dirty="0">
                <a:solidFill>
                  <a:schemeClr val="bg1"/>
                </a:solidFill>
                <a:latin typeface="微软雅黑" charset="0"/>
                <a:ea typeface="微软雅黑" charset="0"/>
              </a:rPr>
              <a:t>组件库，相比于同类小程序组件库，</a:t>
            </a:r>
            <a:r>
              <a:rPr lang="en-US" altLang="zh-CN" sz="1400" dirty="0" err="1">
                <a:solidFill>
                  <a:schemeClr val="bg1"/>
                </a:solidFill>
                <a:latin typeface="微软雅黑" charset="0"/>
                <a:ea typeface="微软雅黑" charset="0"/>
              </a:rPr>
              <a:t>ColorUI</a:t>
            </a:r>
            <a:r>
              <a:rPr lang="zh-CN" altLang="zh-CN" sz="1400" dirty="0">
                <a:solidFill>
                  <a:schemeClr val="bg1"/>
                </a:solidFill>
                <a:latin typeface="微软雅黑" charset="0"/>
                <a:ea typeface="微软雅黑" charset="0"/>
              </a:rPr>
              <a:t>更注重于视觉交互，使得界面更加美观。</a:t>
            </a:r>
          </a:p>
        </p:txBody>
      </p:sp>
      <p:sp>
        <p:nvSpPr>
          <p:cNvPr id="45" name="矩形 44"/>
          <p:cNvSpPr/>
          <p:nvPr/>
        </p:nvSpPr>
        <p:spPr>
          <a:xfrm>
            <a:off x="1586502" y="1452901"/>
            <a:ext cx="2321786" cy="424732"/>
          </a:xfrm>
          <a:prstGeom prst="rect">
            <a:avLst/>
          </a:prstGeom>
        </p:spPr>
        <p:txBody>
          <a:bodyPr wrap="square">
            <a:spAutoFit/>
          </a:bodyPr>
          <a:lstStyle/>
          <a:p>
            <a:pPr algn="ctr" defTabSz="1644650">
              <a:lnSpc>
                <a:spcPct val="90000"/>
              </a:lnSpc>
              <a:spcBef>
                <a:spcPct val="0"/>
              </a:spcBef>
              <a:spcAft>
                <a:spcPct val="35000"/>
              </a:spcAft>
            </a:pPr>
            <a:r>
              <a:rPr lang="en-US" altLang="zh-CN" sz="2400" b="1" dirty="0">
                <a:solidFill>
                  <a:schemeClr val="tx1">
                    <a:lumMod val="85000"/>
                    <a:lumOff val="15000"/>
                  </a:schemeClr>
                </a:solidFill>
                <a:ea typeface="微软雅黑" charset="0"/>
              </a:rPr>
              <a:t>NFC</a:t>
            </a:r>
            <a:r>
              <a:rPr lang="zh-CN" altLang="en-US" sz="2400" b="1" dirty="0">
                <a:solidFill>
                  <a:schemeClr val="tx1">
                    <a:lumMod val="85000"/>
                    <a:lumOff val="15000"/>
                  </a:schemeClr>
                </a:solidFill>
                <a:ea typeface="微软雅黑" charset="0"/>
              </a:rPr>
              <a:t>扫描式签到</a:t>
            </a:r>
            <a:endParaRPr lang="en-US" altLang="zh-CN" sz="2400" b="1" dirty="0">
              <a:solidFill>
                <a:schemeClr val="tx1">
                  <a:lumMod val="85000"/>
                  <a:lumOff val="15000"/>
                </a:schemeClr>
              </a:solidFill>
              <a:ea typeface="微软雅黑" charset="0"/>
            </a:endParaRPr>
          </a:p>
        </p:txBody>
      </p:sp>
      <p:sp>
        <p:nvSpPr>
          <p:cNvPr id="46" name="矩形 45"/>
          <p:cNvSpPr/>
          <p:nvPr/>
        </p:nvSpPr>
        <p:spPr>
          <a:xfrm>
            <a:off x="1662797" y="2038001"/>
            <a:ext cx="2165804" cy="2585708"/>
          </a:xfrm>
          <a:prstGeom prst="rect">
            <a:avLst/>
          </a:prstGeom>
        </p:spPr>
        <p:txBody>
          <a:bodyPr wrap="square">
            <a:spAutoFit/>
          </a:bodyPr>
          <a:lstStyle/>
          <a:p>
            <a:pPr algn="ctr" defTabSz="609585">
              <a:lnSpc>
                <a:spcPct val="130000"/>
              </a:lnSpc>
            </a:pPr>
            <a:r>
              <a:rPr lang="zh-CN" altLang="zh-CN" sz="1400" dirty="0">
                <a:solidFill>
                  <a:schemeClr val="tx1">
                    <a:lumMod val="85000"/>
                    <a:lumOff val="15000"/>
                  </a:schemeClr>
                </a:solidFill>
                <a:latin typeface="微软雅黑" charset="0"/>
                <a:ea typeface="微软雅黑" charset="0"/>
              </a:rPr>
              <a:t>本项目将签到与</a:t>
            </a:r>
            <a:r>
              <a:rPr lang="en-US" altLang="zh-CN" sz="1400" dirty="0">
                <a:solidFill>
                  <a:schemeClr val="tx1">
                    <a:lumMod val="85000"/>
                    <a:lumOff val="15000"/>
                  </a:schemeClr>
                </a:solidFill>
                <a:latin typeface="微软雅黑" charset="0"/>
                <a:ea typeface="微软雅黑" charset="0"/>
              </a:rPr>
              <a:t>NFC</a:t>
            </a:r>
            <a:r>
              <a:rPr lang="zh-CN" altLang="zh-CN" sz="1400" dirty="0">
                <a:solidFill>
                  <a:schemeClr val="tx1">
                    <a:lumMod val="85000"/>
                    <a:lumOff val="15000"/>
                  </a:schemeClr>
                </a:solidFill>
                <a:latin typeface="微软雅黑" charset="0"/>
                <a:ea typeface="微软雅黑" charset="0"/>
              </a:rPr>
              <a:t>有机结合。过去的传统签到方式（如扫描二维码）存在一定的漏洞，而</a:t>
            </a:r>
            <a:r>
              <a:rPr lang="en-US" altLang="zh-CN" sz="1400" dirty="0">
                <a:solidFill>
                  <a:schemeClr val="tx1">
                    <a:lumMod val="85000"/>
                    <a:lumOff val="15000"/>
                  </a:schemeClr>
                </a:solidFill>
                <a:latin typeface="微软雅黑" charset="0"/>
                <a:ea typeface="微软雅黑" charset="0"/>
              </a:rPr>
              <a:t>NFC</a:t>
            </a:r>
            <a:r>
              <a:rPr lang="zh-CN" altLang="zh-CN" sz="1400" dirty="0">
                <a:solidFill>
                  <a:schemeClr val="tx1">
                    <a:lumMod val="85000"/>
                    <a:lumOff val="15000"/>
                  </a:schemeClr>
                </a:solidFill>
                <a:latin typeface="微软雅黑" charset="0"/>
                <a:ea typeface="微软雅黑" charset="0"/>
              </a:rPr>
              <a:t>接触式的特点使得用户必须到场进行签到，避免了网上传播二维码的可能性，安全性更高。</a:t>
            </a:r>
          </a:p>
          <a:p>
            <a:pPr algn="ctr" defTabSz="609585">
              <a:lnSpc>
                <a:spcPct val="130000"/>
              </a:lnSpc>
            </a:pPr>
            <a:endParaRPr lang="zh-CN" altLang="en-US" sz="1400" dirty="0">
              <a:solidFill>
                <a:schemeClr val="tx1">
                  <a:lumMod val="85000"/>
                  <a:lumOff val="15000"/>
                </a:schemeClr>
              </a:solidFill>
              <a:latin typeface="微软雅黑" charset="0"/>
              <a:ea typeface="微软雅黑" charset="0"/>
            </a:endParaRPr>
          </a:p>
        </p:txBody>
      </p:sp>
      <p:pic>
        <p:nvPicPr>
          <p:cNvPr id="2" name="图片 1">
            <a:extLst>
              <a:ext uri="{FF2B5EF4-FFF2-40B4-BE49-F238E27FC236}">
                <a16:creationId xmlns:a16="http://schemas.microsoft.com/office/drawing/2014/main" id="{60AA7357-D98C-A1D8-2814-029539A25B0C}"/>
              </a:ext>
            </a:extLst>
          </p:cNvPr>
          <p:cNvPicPr>
            <a:picLocks noChangeAspect="1"/>
          </p:cNvPicPr>
          <p:nvPr/>
        </p:nvPicPr>
        <p:blipFill rotWithShape="1">
          <a:blip r:embed="rId2"/>
          <a:srcRect l="17802" r="20970" b="-184"/>
          <a:stretch/>
        </p:blipFill>
        <p:spPr>
          <a:xfrm>
            <a:off x="1817907" y="4829179"/>
            <a:ext cx="1798797" cy="1533565"/>
          </a:xfrm>
          <a:prstGeom prst="rect">
            <a:avLst/>
          </a:prstGeom>
        </p:spPr>
      </p:pic>
    </p:spTree>
    <p:extLst>
      <p:ext uri="{BB962C8B-B14F-4D97-AF65-F5344CB8AC3E}">
        <p14:creationId xmlns:p14="http://schemas.microsoft.com/office/powerpoint/2010/main" val="347160283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00948" y="0"/>
            <a:ext cx="10390104" cy="6858000"/>
          </a:xfrm>
          <a:prstGeom prst="rect">
            <a:avLst/>
          </a:prstGeom>
          <a:solidFill>
            <a:srgbClr val="3D47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Segoe UI"/>
              <a:ea typeface="微软雅黑"/>
              <a:cs typeface="+mn-cs"/>
            </a:endParaRPr>
          </a:p>
        </p:txBody>
      </p:sp>
      <p:sp>
        <p:nvSpPr>
          <p:cNvPr id="10" name="矩形 9"/>
          <p:cNvSpPr/>
          <p:nvPr/>
        </p:nvSpPr>
        <p:spPr>
          <a:xfrm>
            <a:off x="334963" y="1682182"/>
            <a:ext cx="9675039" cy="2759911"/>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Segoe UI"/>
              <a:ea typeface="微软雅黑"/>
              <a:cs typeface="+mn-cs"/>
            </a:endParaRPr>
          </a:p>
        </p:txBody>
      </p:sp>
      <p:sp>
        <p:nvSpPr>
          <p:cNvPr id="14" name="文本框 13"/>
          <p:cNvSpPr txBox="1"/>
          <p:nvPr/>
        </p:nvSpPr>
        <p:spPr>
          <a:xfrm>
            <a:off x="522654" y="2000308"/>
            <a:ext cx="3570208" cy="2123658"/>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cs typeface="+mn-cs"/>
              </a:rPr>
              <a:t>第五部分</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cs typeface="+mn-cs"/>
              </a:rPr>
              <a:t>结束语</a:t>
            </a:r>
          </a:p>
        </p:txBody>
      </p:sp>
      <p:cxnSp>
        <p:nvCxnSpPr>
          <p:cNvPr id="4" name="直接连接符 3"/>
          <p:cNvCxnSpPr>
            <a:stCxn id="14" idx="1"/>
          </p:cNvCxnSpPr>
          <p:nvPr/>
        </p:nvCxnSpPr>
        <p:spPr>
          <a:xfrm flipV="1">
            <a:off x="522654" y="3051209"/>
            <a:ext cx="3421422" cy="10928"/>
          </a:xfrm>
          <a:prstGeom prst="line">
            <a:avLst/>
          </a:prstGeom>
          <a:ln>
            <a:solidFill>
              <a:srgbClr val="A0795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34228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334962" y="217487"/>
            <a:ext cx="11522075" cy="6480175"/>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Segoe UI"/>
              <a:ea typeface="微软雅黑"/>
              <a:cs typeface="+mn-cs"/>
            </a:endParaRPr>
          </a:p>
        </p:txBody>
      </p:sp>
      <p:cxnSp>
        <p:nvCxnSpPr>
          <p:cNvPr id="4" name="直接连接符 3"/>
          <p:cNvCxnSpPr>
            <a:cxnSpLocks/>
          </p:cNvCxnSpPr>
          <p:nvPr/>
        </p:nvCxnSpPr>
        <p:spPr>
          <a:xfrm flipH="1">
            <a:off x="643467" y="450523"/>
            <a:ext cx="4004733"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741498" y="221385"/>
            <a:ext cx="2199641"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cs typeface="+mn-cs"/>
              </a:rPr>
              <a:t>第五部分 </a:t>
            </a:r>
            <a:r>
              <a:rPr kumimoji="0" lang="en-US" altLang="zh-CN" sz="2000" b="0"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cs typeface="+mn-cs"/>
              </a:rPr>
              <a:t>| </a:t>
            </a:r>
            <a:r>
              <a:rPr lang="zh-CN" altLang="en-US" sz="2000" kern="0" dirty="0">
                <a:solidFill>
                  <a:srgbClr val="3D4762"/>
                </a:solidFill>
                <a:latin typeface="微软雅黑" panose="020B0503020204020204" pitchFamily="34" charset="-122"/>
                <a:ea typeface="微软雅黑" panose="020B0503020204020204" pitchFamily="34" charset="-122"/>
              </a:rPr>
              <a:t>结束语</a:t>
            </a:r>
            <a:endParaRPr kumimoji="0" lang="zh-CN" altLang="en-US" sz="2000" b="0"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cs typeface="+mn-cs"/>
            </a:endParaRPr>
          </a:p>
        </p:txBody>
      </p:sp>
      <p:cxnSp>
        <p:nvCxnSpPr>
          <p:cNvPr id="6" name="直接连接符 5"/>
          <p:cNvCxnSpPr>
            <a:cxnSpLocks/>
          </p:cNvCxnSpPr>
          <p:nvPr/>
        </p:nvCxnSpPr>
        <p:spPr>
          <a:xfrm>
            <a:off x="6981825" y="450523"/>
            <a:ext cx="4501376"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7" name="燕尾形 6"/>
          <p:cNvSpPr/>
          <p:nvPr/>
        </p:nvSpPr>
        <p:spPr>
          <a:xfrm rot="5400000">
            <a:off x="5863042" y="483789"/>
            <a:ext cx="142059" cy="509355"/>
          </a:xfrm>
          <a:prstGeom prst="chevron">
            <a:avLst>
              <a:gd name="adj" fmla="val 75240"/>
            </a:avLst>
          </a:pr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Segoe UI"/>
              <a:ea typeface="微软雅黑"/>
              <a:cs typeface="+mn-cs"/>
            </a:endParaRPr>
          </a:p>
        </p:txBody>
      </p:sp>
      <p:sp>
        <p:nvSpPr>
          <p:cNvPr id="8" name="任意多边形 7"/>
          <p:cNvSpPr/>
          <p:nvPr/>
        </p:nvSpPr>
        <p:spPr>
          <a:xfrm rot="13432065">
            <a:off x="3853702" y="1757210"/>
            <a:ext cx="583552" cy="583552"/>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9" name="任意多边形 8"/>
          <p:cNvSpPr/>
          <p:nvPr/>
        </p:nvSpPr>
        <p:spPr>
          <a:xfrm rot="13432065">
            <a:off x="2055774" y="1746440"/>
            <a:ext cx="1142271" cy="1142271"/>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0" name="任意多边形 9"/>
          <p:cNvSpPr/>
          <p:nvPr/>
        </p:nvSpPr>
        <p:spPr>
          <a:xfrm rot="13432065">
            <a:off x="2544363"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1" name="任意多边形 10"/>
          <p:cNvSpPr/>
          <p:nvPr/>
        </p:nvSpPr>
        <p:spPr>
          <a:xfrm rot="13432065">
            <a:off x="1866142"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2" name="任意多边形 11"/>
          <p:cNvSpPr/>
          <p:nvPr/>
        </p:nvSpPr>
        <p:spPr>
          <a:xfrm rot="13432065">
            <a:off x="3398474"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895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3" name="任意多边形 12"/>
          <p:cNvSpPr/>
          <p:nvPr/>
        </p:nvSpPr>
        <p:spPr>
          <a:xfrm rot="13432065">
            <a:off x="4252584" y="2583410"/>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DC89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4" name="任意多边形 13"/>
          <p:cNvSpPr/>
          <p:nvPr/>
        </p:nvSpPr>
        <p:spPr>
          <a:xfrm rot="13432065">
            <a:off x="5053866"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272A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5" name="任意多边形 14"/>
          <p:cNvSpPr/>
          <p:nvPr/>
        </p:nvSpPr>
        <p:spPr>
          <a:xfrm rot="13432065">
            <a:off x="2053307" y="3687386"/>
            <a:ext cx="1037164" cy="1037164"/>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6" name="任意多边形 15"/>
          <p:cNvSpPr/>
          <p:nvPr/>
        </p:nvSpPr>
        <p:spPr>
          <a:xfrm rot="13432065">
            <a:off x="4078035" y="4357295"/>
            <a:ext cx="731161" cy="731161"/>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895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7" name="任意多边形 16"/>
          <p:cNvSpPr/>
          <p:nvPr/>
        </p:nvSpPr>
        <p:spPr>
          <a:xfrm rot="13432065">
            <a:off x="3398472" y="4827575"/>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DC89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20" name="文本框 19"/>
          <p:cNvSpPr txBox="1"/>
          <p:nvPr/>
        </p:nvSpPr>
        <p:spPr>
          <a:xfrm>
            <a:off x="5598201" y="1192575"/>
            <a:ext cx="5968681" cy="5443285"/>
          </a:xfrm>
          <a:prstGeom prst="rect">
            <a:avLst/>
          </a:prstGeom>
          <a:noFill/>
        </p:spPr>
        <p:txBody>
          <a:bodyPr wrap="square" rtlCol="0">
            <a:spAutoFit/>
          </a:bodyPr>
          <a:lstStyle/>
          <a:p>
            <a:pPr indent="266700" algn="just">
              <a:lnSpc>
                <a:spcPct val="125000"/>
              </a:lnSpc>
            </a:pPr>
            <a:r>
              <a:rPr lang="zh-CN" altLang="zh-CN" sz="2000" dirty="0">
                <a:solidFill>
                  <a:srgbClr val="3D4762"/>
                </a:solidFill>
                <a:latin typeface="微软雅黑" panose="020B0503020204020204" pitchFamily="34" charset="-122"/>
                <a:ea typeface="微软雅黑" panose="020B0503020204020204" pitchFamily="34" charset="-122"/>
              </a:rPr>
              <a:t>在这次的大一年度项目中，我们小组成员收获颇丰。</a:t>
            </a:r>
            <a:endParaRPr lang="en-US" altLang="zh-CN" sz="2000" dirty="0">
              <a:solidFill>
                <a:srgbClr val="3D4762"/>
              </a:solidFill>
              <a:latin typeface="微软雅黑" panose="020B0503020204020204" pitchFamily="34" charset="-122"/>
              <a:ea typeface="微软雅黑" panose="020B0503020204020204" pitchFamily="34" charset="-122"/>
            </a:endParaRPr>
          </a:p>
          <a:p>
            <a:pPr indent="266700" algn="just">
              <a:lnSpc>
                <a:spcPct val="125000"/>
              </a:lnSpc>
            </a:pPr>
            <a:r>
              <a:rPr lang="zh-CN" altLang="zh-CN" sz="2000" dirty="0">
                <a:solidFill>
                  <a:srgbClr val="3D4762"/>
                </a:solidFill>
                <a:latin typeface="微软雅黑" panose="020B0503020204020204" pitchFamily="34" charset="-122"/>
                <a:ea typeface="微软雅黑" panose="020B0503020204020204" pitchFamily="34" charset="-122"/>
              </a:rPr>
              <a:t>首先，我们学习了有关小程序开发的知识并且从零开始开发出了一款完整的微信小程序。我们进行了可行性调查，讨论确定具体的需求，然后根据需求确定选用的技术栈。当项目遇到困难时，在网上查阅资料并给出了解决办法。在这期间，锻炼了我们的协作能力和自学能力。</a:t>
            </a:r>
            <a:endParaRPr lang="en-US" altLang="zh-CN" sz="2000" dirty="0">
              <a:solidFill>
                <a:srgbClr val="3D4762"/>
              </a:solidFill>
              <a:latin typeface="微软雅黑" panose="020B0503020204020204" pitchFamily="34" charset="-122"/>
              <a:ea typeface="微软雅黑" panose="020B0503020204020204" pitchFamily="34" charset="-122"/>
            </a:endParaRPr>
          </a:p>
          <a:p>
            <a:pPr indent="266700" algn="just">
              <a:lnSpc>
                <a:spcPct val="125000"/>
              </a:lnSpc>
            </a:pPr>
            <a:r>
              <a:rPr lang="zh-CN" altLang="zh-CN" sz="2000" dirty="0">
                <a:solidFill>
                  <a:srgbClr val="3D4762"/>
                </a:solidFill>
                <a:latin typeface="微软雅黑" panose="020B0503020204020204" pitchFamily="34" charset="-122"/>
                <a:ea typeface="微软雅黑" panose="020B0503020204020204" pitchFamily="34" charset="-122"/>
              </a:rPr>
              <a:t>其次，我们增长了程序开发的经验，掌握了多门新的编程语言，了解了新的技术。最后，锻炼了我们的写作能力和展示能力。</a:t>
            </a:r>
          </a:p>
          <a:p>
            <a:pPr indent="266700" algn="just">
              <a:lnSpc>
                <a:spcPct val="125000"/>
              </a:lnSpc>
            </a:pPr>
            <a:r>
              <a:rPr lang="zh-CN" altLang="zh-CN" sz="2000" dirty="0">
                <a:solidFill>
                  <a:srgbClr val="3D4762"/>
                </a:solidFill>
                <a:latin typeface="微软雅黑" panose="020B0503020204020204" pitchFamily="34" charset="-122"/>
                <a:ea typeface="微软雅黑" panose="020B0503020204020204" pitchFamily="34" charset="-122"/>
              </a:rPr>
              <a:t>最后，感谢闫老师的悉心指导，感谢专家组的细致评阅。</a:t>
            </a:r>
          </a:p>
          <a:p>
            <a:pPr marL="0" marR="0" lvl="0" indent="266700" algn="just" defTabSz="914377" rtl="0" eaLnBrk="1" fontAlgn="auto" latinLnBrk="0" hangingPunct="1">
              <a:lnSpc>
                <a:spcPct val="125000"/>
              </a:lnSpc>
              <a:spcBef>
                <a:spcPts val="0"/>
              </a:spcBef>
              <a:spcAft>
                <a:spcPts val="0"/>
              </a:spcAft>
              <a:buClrTx/>
              <a:buSzTx/>
              <a:buFontTx/>
              <a:buNone/>
              <a:tabLst/>
              <a:defRPr/>
            </a:pPr>
            <a:endParaRPr kumimoji="0" lang="zh-CN" altLang="zh-CN" sz="2000" b="0" i="0" u="none" strike="noStrike" kern="120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77297814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00948" y="0"/>
            <a:ext cx="10390104" cy="6858000"/>
          </a:xfrm>
          <a:prstGeom prst="rect">
            <a:avLst/>
          </a:prstGeom>
          <a:solidFill>
            <a:srgbClr val="3D47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9" name="矩形 8"/>
          <p:cNvSpPr/>
          <p:nvPr/>
        </p:nvSpPr>
        <p:spPr>
          <a:xfrm>
            <a:off x="1466934" y="2089370"/>
            <a:ext cx="10390104" cy="4171265"/>
          </a:xfrm>
          <a:prstGeom prst="rect">
            <a:avLst/>
          </a:prstGeom>
          <a:solidFill>
            <a:srgbClr val="A07958"/>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0" name="矩形 9"/>
          <p:cNvSpPr/>
          <p:nvPr/>
        </p:nvSpPr>
        <p:spPr>
          <a:xfrm>
            <a:off x="334963" y="1682182"/>
            <a:ext cx="9675039" cy="2759911"/>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4" name="文本框 13"/>
          <p:cNvSpPr txBox="1"/>
          <p:nvPr/>
        </p:nvSpPr>
        <p:spPr>
          <a:xfrm>
            <a:off x="553812" y="2000308"/>
            <a:ext cx="5262979" cy="2123658"/>
          </a:xfrm>
          <a:prstGeom prst="rect">
            <a:avLst/>
          </a:prstGeom>
          <a:noFill/>
        </p:spPr>
        <p:txBody>
          <a:bodyPr wrap="none" rtlCol="0">
            <a:spAutoFit/>
          </a:bodyPr>
          <a:lstStyle/>
          <a:p>
            <a:pPr lvl="0" defTabSz="914400"/>
            <a:r>
              <a:rPr lang="zh-CN" altLang="en-US" sz="6600" b="1" kern="0" dirty="0">
                <a:solidFill>
                  <a:srgbClr val="3D4762"/>
                </a:solidFill>
                <a:latin typeface="微软雅黑" panose="020B0503020204020204" pitchFamily="34" charset="-122"/>
                <a:ea typeface="微软雅黑" panose="020B0503020204020204" pitchFamily="34" charset="-122"/>
              </a:rPr>
              <a:t>   感谢各位</a:t>
            </a:r>
          </a:p>
          <a:p>
            <a:pPr lvl="0" defTabSz="914400"/>
            <a:r>
              <a:rPr lang="zh-CN" altLang="en-US" sz="6600" b="1" kern="0" dirty="0">
                <a:solidFill>
                  <a:srgbClr val="3D4762"/>
                </a:solidFill>
                <a:latin typeface="微软雅黑" panose="020B0503020204020204" pitchFamily="34" charset="-122"/>
                <a:ea typeface="微软雅黑" panose="020B0503020204020204" pitchFamily="34" charset="-122"/>
              </a:rPr>
              <a:t>老师评判指导</a:t>
            </a:r>
          </a:p>
        </p:txBody>
      </p:sp>
      <p:sp>
        <p:nvSpPr>
          <p:cNvPr id="17" name="矩形 16"/>
          <p:cNvSpPr/>
          <p:nvPr/>
        </p:nvSpPr>
        <p:spPr>
          <a:xfrm>
            <a:off x="1644805" y="4846741"/>
            <a:ext cx="3785011"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指导老师：闫健恩</a:t>
            </a:r>
            <a:r>
              <a:rPr kumimoji="0" lang="en-US" altLang="zh-CN" sz="1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  </a:t>
            </a:r>
            <a:r>
              <a:rPr kumimoji="0" lang="zh-CN" altLang="en-US" sz="1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答辩人：</a:t>
            </a:r>
            <a:r>
              <a:rPr lang="zh-CN" altLang="en-US" b="1" kern="0" dirty="0">
                <a:solidFill>
                  <a:schemeClr val="bg1"/>
                </a:solidFill>
                <a:latin typeface="微软雅黑" panose="020B0503020204020204" pitchFamily="34" charset="-122"/>
                <a:ea typeface="微软雅黑" panose="020B0503020204020204" pitchFamily="34" charset="-122"/>
              </a:rPr>
              <a:t>黄炜家</a:t>
            </a:r>
            <a:endParaRPr kumimoji="0" lang="zh-CN" altLang="en-US" sz="1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D8D294CE-890A-9B1B-976D-A26E245A9F18}"/>
              </a:ext>
            </a:extLst>
          </p:cNvPr>
          <p:cNvPicPr>
            <a:picLocks noChangeAspect="1"/>
          </p:cNvPicPr>
          <p:nvPr/>
        </p:nvPicPr>
        <p:blipFill>
          <a:blip r:embed="rId2"/>
          <a:stretch>
            <a:fillRect/>
          </a:stretch>
        </p:blipFill>
        <p:spPr>
          <a:xfrm>
            <a:off x="5816791" y="1138880"/>
            <a:ext cx="6040246" cy="4073655"/>
          </a:xfrm>
          <a:prstGeom prst="rect">
            <a:avLst/>
          </a:prstGeom>
        </p:spPr>
      </p:pic>
    </p:spTree>
    <p:extLst>
      <p:ext uri="{BB962C8B-B14F-4D97-AF65-F5344CB8AC3E}">
        <p14:creationId xmlns:p14="http://schemas.microsoft.com/office/powerpoint/2010/main" val="36097321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签到">
            <a:hlinkClick r:id="" action="ppaction://media"/>
            <a:extLst>
              <a:ext uri="{FF2B5EF4-FFF2-40B4-BE49-F238E27FC236}">
                <a16:creationId xmlns:a16="http://schemas.microsoft.com/office/drawing/2014/main" id="{A2C54EF2-31EC-0E78-C0FB-DCB22C1AEF0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23887" y="284261"/>
            <a:ext cx="10944225" cy="6156127"/>
          </a:xfrm>
          <a:prstGeom prst="rect">
            <a:avLst/>
          </a:prstGeom>
        </p:spPr>
      </p:pic>
      <p:pic>
        <p:nvPicPr>
          <p:cNvPr id="7" name="图形 6" descr="返回">
            <a:hlinkClick r:id="rId5" action="ppaction://hlinksldjump"/>
            <a:extLst>
              <a:ext uri="{FF2B5EF4-FFF2-40B4-BE49-F238E27FC236}">
                <a16:creationId xmlns:a16="http://schemas.microsoft.com/office/drawing/2014/main" id="{5065B9A7-455A-8DC4-3B52-AFD536C4876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0" y="4611588"/>
            <a:ext cx="619125" cy="619125"/>
          </a:xfrm>
          <a:prstGeom prst="rect">
            <a:avLst/>
          </a:prstGeom>
        </p:spPr>
      </p:pic>
    </p:spTree>
    <p:extLst>
      <p:ext uri="{BB962C8B-B14F-4D97-AF65-F5344CB8AC3E}">
        <p14:creationId xmlns:p14="http://schemas.microsoft.com/office/powerpoint/2010/main" val="3845999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8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记录">
            <a:hlinkClick r:id="" action="ppaction://media"/>
            <a:extLst>
              <a:ext uri="{FF2B5EF4-FFF2-40B4-BE49-F238E27FC236}">
                <a16:creationId xmlns:a16="http://schemas.microsoft.com/office/drawing/2014/main" id="{1CD97323-0D05-9365-C006-EF915762171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8175" y="358973"/>
            <a:ext cx="10915650" cy="6140053"/>
          </a:xfrm>
          <a:prstGeom prst="rect">
            <a:avLst/>
          </a:prstGeom>
        </p:spPr>
      </p:pic>
      <p:pic>
        <p:nvPicPr>
          <p:cNvPr id="3" name="图形 2" descr="返回">
            <a:hlinkClick r:id="rId5" action="ppaction://hlinksldjump"/>
            <a:extLst>
              <a:ext uri="{FF2B5EF4-FFF2-40B4-BE49-F238E27FC236}">
                <a16:creationId xmlns:a16="http://schemas.microsoft.com/office/drawing/2014/main" id="{4202CBA9-B684-C478-ACDB-C8BB14D8563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9050" y="4330600"/>
            <a:ext cx="619125" cy="619125"/>
          </a:xfrm>
          <a:prstGeom prst="rect">
            <a:avLst/>
          </a:prstGeom>
        </p:spPr>
      </p:pic>
    </p:spTree>
    <p:extLst>
      <p:ext uri="{BB962C8B-B14F-4D97-AF65-F5344CB8AC3E}">
        <p14:creationId xmlns:p14="http://schemas.microsoft.com/office/powerpoint/2010/main" val="4290759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1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寻物">
            <a:hlinkClick r:id="" action="ppaction://media"/>
            <a:extLst>
              <a:ext uri="{FF2B5EF4-FFF2-40B4-BE49-F238E27FC236}">
                <a16:creationId xmlns:a16="http://schemas.microsoft.com/office/drawing/2014/main" id="{F0C1D36F-156C-27EE-4FAD-7F9ADEAC6E6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4362" y="345579"/>
            <a:ext cx="10963275" cy="6166842"/>
          </a:xfrm>
          <a:prstGeom prst="rect">
            <a:avLst/>
          </a:prstGeom>
        </p:spPr>
      </p:pic>
      <p:pic>
        <p:nvPicPr>
          <p:cNvPr id="3" name="图形 2" descr="返回">
            <a:hlinkClick r:id="rId5" action="ppaction://hlinksldjump"/>
            <a:extLst>
              <a:ext uri="{FF2B5EF4-FFF2-40B4-BE49-F238E27FC236}">
                <a16:creationId xmlns:a16="http://schemas.microsoft.com/office/drawing/2014/main" id="{36F2D83C-B0F0-EC5E-65D3-36637C97ACC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63" y="4335363"/>
            <a:ext cx="619125" cy="619125"/>
          </a:xfrm>
          <a:prstGeom prst="rect">
            <a:avLst/>
          </a:prstGeom>
        </p:spPr>
      </p:pic>
    </p:spTree>
    <p:extLst>
      <p:ext uri="{BB962C8B-B14F-4D97-AF65-F5344CB8AC3E}">
        <p14:creationId xmlns:p14="http://schemas.microsoft.com/office/powerpoint/2010/main" val="3861203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7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锻炼">
            <a:hlinkClick r:id="" action="ppaction://media"/>
            <a:extLst>
              <a:ext uri="{FF2B5EF4-FFF2-40B4-BE49-F238E27FC236}">
                <a16:creationId xmlns:a16="http://schemas.microsoft.com/office/drawing/2014/main" id="{FF3D1685-D220-B325-6EAA-F12AD4A0DE3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90550" y="332184"/>
            <a:ext cx="11010900" cy="6193631"/>
          </a:xfrm>
          <a:prstGeom prst="rect">
            <a:avLst/>
          </a:prstGeom>
        </p:spPr>
      </p:pic>
      <p:pic>
        <p:nvPicPr>
          <p:cNvPr id="3" name="图形 2" descr="返回">
            <a:hlinkClick r:id="rId5" action="ppaction://hlinksldjump"/>
            <a:extLst>
              <a:ext uri="{FF2B5EF4-FFF2-40B4-BE49-F238E27FC236}">
                <a16:creationId xmlns:a16="http://schemas.microsoft.com/office/drawing/2014/main" id="{B5E80615-7F31-F9E1-DE76-50F7D944769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0" y="4440138"/>
            <a:ext cx="619125" cy="619125"/>
          </a:xfrm>
          <a:prstGeom prst="rect">
            <a:avLst/>
          </a:prstGeom>
        </p:spPr>
      </p:pic>
    </p:spTree>
    <p:extLst>
      <p:ext uri="{BB962C8B-B14F-4D97-AF65-F5344CB8AC3E}">
        <p14:creationId xmlns:p14="http://schemas.microsoft.com/office/powerpoint/2010/main" val="2041969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7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00948" y="0"/>
            <a:ext cx="10390104" cy="6858000"/>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kern="0">
              <a:solidFill>
                <a:sysClr val="windowText" lastClr="000000"/>
              </a:solidFill>
            </a:endParaRPr>
          </a:p>
        </p:txBody>
      </p:sp>
      <p:sp>
        <p:nvSpPr>
          <p:cNvPr id="37" name="任意多边形 36"/>
          <p:cNvSpPr/>
          <p:nvPr/>
        </p:nvSpPr>
        <p:spPr>
          <a:xfrm rot="13432065">
            <a:off x="3853702" y="1757210"/>
            <a:ext cx="583552" cy="583552"/>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p:nvPr/>
        </p:nvSpPr>
        <p:spPr>
          <a:xfrm rot="13432065">
            <a:off x="2055774" y="1746440"/>
            <a:ext cx="1142271" cy="1142271"/>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rot="13432065">
            <a:off x="2544363"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p:nvSpPr>
        <p:spPr>
          <a:xfrm rot="13432065">
            <a:off x="1866142"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rot="13432065">
            <a:off x="3398474"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895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13432065">
            <a:off x="4252584" y="2583410"/>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DC89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rot="13432065">
            <a:off x="5053866"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272A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32"/>
          <p:cNvSpPr/>
          <p:nvPr/>
        </p:nvSpPr>
        <p:spPr>
          <a:xfrm rot="13432065">
            <a:off x="2053307" y="3687386"/>
            <a:ext cx="1037164" cy="1037164"/>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rot="13432065">
            <a:off x="4078035" y="4357295"/>
            <a:ext cx="731161" cy="731161"/>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895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13432065">
            <a:off x="3398472" y="4827575"/>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DC89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2580358" y="2731118"/>
            <a:ext cx="2236510" cy="1323439"/>
          </a:xfrm>
          <a:prstGeom prst="rect">
            <a:avLst/>
          </a:prstGeom>
          <a:noFill/>
        </p:spPr>
        <p:txBody>
          <a:bodyPr wrap="none" rtlCol="0">
            <a:spAutoFit/>
          </a:bodyPr>
          <a:lstStyle/>
          <a:p>
            <a:r>
              <a:rPr lang="zh-CN" altLang="en-US" sz="8000" b="1" dirty="0">
                <a:solidFill>
                  <a:srgbClr val="3D4762"/>
                </a:solidFill>
              </a:rPr>
              <a:t>目录</a:t>
            </a:r>
          </a:p>
        </p:txBody>
      </p:sp>
      <p:sp>
        <p:nvSpPr>
          <p:cNvPr id="38" name="矩形 37"/>
          <p:cNvSpPr/>
          <p:nvPr/>
        </p:nvSpPr>
        <p:spPr>
          <a:xfrm>
            <a:off x="6096001" y="0"/>
            <a:ext cx="5195052" cy="6858000"/>
          </a:xfrm>
          <a:prstGeom prst="rect">
            <a:avLst/>
          </a:prstGeom>
          <a:solidFill>
            <a:srgbClr val="3D47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0" name="矩形 39"/>
          <p:cNvSpPr/>
          <p:nvPr/>
        </p:nvSpPr>
        <p:spPr>
          <a:xfrm>
            <a:off x="6506442" y="986805"/>
            <a:ext cx="3882794" cy="523220"/>
          </a:xfrm>
          <a:prstGeom prst="rect">
            <a:avLst/>
          </a:prstGeom>
        </p:spPr>
        <p:txBody>
          <a:bodyPr wrap="none">
            <a:spAutoFit/>
          </a:bodyPr>
          <a:lstStyle/>
          <a:p>
            <a:pPr lvl="0" defTabSz="914400"/>
            <a:r>
              <a:rPr lang="zh-CN" altLang="en-US" sz="2800" b="1" kern="0" dirty="0">
                <a:solidFill>
                  <a:schemeClr val="bg1"/>
                </a:solidFill>
                <a:latin typeface="微软雅黑" panose="020B0503020204020204" pitchFamily="34" charset="-122"/>
                <a:ea typeface="微软雅黑" panose="020B0503020204020204" pitchFamily="34" charset="-122"/>
              </a:rPr>
              <a:t>第一部分 </a:t>
            </a:r>
            <a:r>
              <a:rPr lang="en-US" altLang="zh-CN" sz="2800" b="1" dirty="0">
                <a:solidFill>
                  <a:schemeClr val="bg1"/>
                </a:solidFill>
              </a:rPr>
              <a:t>『</a:t>
            </a:r>
            <a:r>
              <a:rPr lang="zh-CN" altLang="en-US" sz="2800" b="1" kern="0" dirty="0">
                <a:solidFill>
                  <a:schemeClr val="bg1"/>
                </a:solidFill>
                <a:latin typeface="微软雅黑" panose="020B0503020204020204" pitchFamily="34" charset="-122"/>
                <a:ea typeface="微软雅黑" panose="020B0503020204020204" pitchFamily="34" charset="-122"/>
              </a:rPr>
              <a:t>课题背景</a:t>
            </a:r>
            <a:r>
              <a:rPr lang="en-US" altLang="zh-CN" sz="2800" b="1" dirty="0">
                <a:solidFill>
                  <a:schemeClr val="bg1"/>
                </a:solidFill>
              </a:rPr>
              <a:t>』</a:t>
            </a:r>
            <a:endParaRPr lang="zh-CN" altLang="en-US" sz="2800" b="1" kern="0" dirty="0">
              <a:solidFill>
                <a:schemeClr val="bg1"/>
              </a:solidFill>
              <a:latin typeface="微软雅黑" panose="020B0503020204020204" pitchFamily="34" charset="-122"/>
              <a:ea typeface="微软雅黑" panose="020B0503020204020204" pitchFamily="34" charset="-122"/>
            </a:endParaRPr>
          </a:p>
        </p:txBody>
      </p:sp>
      <p:sp>
        <p:nvSpPr>
          <p:cNvPr id="41" name="矩形 40"/>
          <p:cNvSpPr/>
          <p:nvPr/>
        </p:nvSpPr>
        <p:spPr>
          <a:xfrm>
            <a:off x="6437653" y="2055965"/>
            <a:ext cx="4961615" cy="523220"/>
          </a:xfrm>
          <a:prstGeom prst="rect">
            <a:avLst/>
          </a:prstGeom>
        </p:spPr>
        <p:txBody>
          <a:bodyPr wrap="none">
            <a:spAutoFit/>
          </a:bodyPr>
          <a:lstStyle/>
          <a:p>
            <a:pPr lvl="0" defTabSz="914400"/>
            <a:r>
              <a:rPr lang="zh-CN" altLang="en-US" sz="2800" b="1" kern="0" dirty="0">
                <a:solidFill>
                  <a:schemeClr val="bg1"/>
                </a:solidFill>
                <a:latin typeface="微软雅黑" panose="020B0503020204020204" pitchFamily="34" charset="-122"/>
                <a:ea typeface="微软雅黑" panose="020B0503020204020204" pitchFamily="34" charset="-122"/>
              </a:rPr>
              <a:t>第二部分 </a:t>
            </a:r>
            <a:r>
              <a:rPr lang="en-US" altLang="zh-CN" sz="2800" b="1" dirty="0">
                <a:solidFill>
                  <a:schemeClr val="bg1"/>
                </a:solidFill>
              </a:rPr>
              <a:t>『</a:t>
            </a:r>
            <a:r>
              <a:rPr lang="zh-CN" altLang="en-US" sz="2800" b="1" kern="0" dirty="0">
                <a:solidFill>
                  <a:schemeClr val="bg1"/>
                </a:solidFill>
                <a:latin typeface="微软雅黑" panose="020B0503020204020204" pitchFamily="34" charset="-122"/>
                <a:ea typeface="微软雅黑" panose="020B0503020204020204" pitchFamily="34" charset="-122"/>
              </a:rPr>
              <a:t>研究内容及方法</a:t>
            </a:r>
            <a:r>
              <a:rPr lang="en-US" altLang="zh-CN" sz="2800" b="1" dirty="0">
                <a:solidFill>
                  <a:schemeClr val="bg1"/>
                </a:solidFill>
              </a:rPr>
              <a:t>』</a:t>
            </a:r>
            <a:endParaRPr lang="zh-CN" altLang="en-US" sz="2800" b="1" kern="0"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6437653" y="3167390"/>
            <a:ext cx="3882794" cy="523220"/>
          </a:xfrm>
          <a:prstGeom prst="rect">
            <a:avLst/>
          </a:prstGeom>
        </p:spPr>
        <p:txBody>
          <a:bodyPr wrap="none">
            <a:spAutoFit/>
          </a:bodyPr>
          <a:lstStyle/>
          <a:p>
            <a:pPr lvl="0" defTabSz="914400"/>
            <a:r>
              <a:rPr lang="zh-CN" altLang="en-US" sz="2800" b="1" kern="0" dirty="0">
                <a:solidFill>
                  <a:schemeClr val="bg1"/>
                </a:solidFill>
                <a:latin typeface="微软雅黑" panose="020B0503020204020204" pitchFamily="34" charset="-122"/>
                <a:ea typeface="微软雅黑" panose="020B0503020204020204" pitchFamily="34" charset="-122"/>
              </a:rPr>
              <a:t>第三部分 </a:t>
            </a:r>
            <a:r>
              <a:rPr lang="en-US" altLang="zh-CN" sz="2800" b="1" dirty="0">
                <a:solidFill>
                  <a:schemeClr val="bg1"/>
                </a:solidFill>
              </a:rPr>
              <a:t>『</a:t>
            </a:r>
            <a:r>
              <a:rPr lang="zh-CN" altLang="en-US" sz="2800" b="1" kern="0" dirty="0">
                <a:solidFill>
                  <a:schemeClr val="bg1"/>
                </a:solidFill>
                <a:latin typeface="微软雅黑" panose="020B0503020204020204" pitchFamily="34" charset="-122"/>
                <a:ea typeface="微软雅黑" panose="020B0503020204020204" pitchFamily="34" charset="-122"/>
              </a:rPr>
              <a:t>研究成果</a:t>
            </a:r>
            <a:r>
              <a:rPr lang="en-US" altLang="zh-CN" sz="2800" b="1" dirty="0">
                <a:solidFill>
                  <a:schemeClr val="bg1"/>
                </a:solidFill>
              </a:rPr>
              <a:t>』</a:t>
            </a:r>
            <a:endParaRPr lang="zh-CN" altLang="en-US" sz="2800" b="1" kern="0" dirty="0">
              <a:solidFill>
                <a:schemeClr val="bg1"/>
              </a:solidFill>
              <a:latin typeface="微软雅黑" panose="020B0503020204020204" pitchFamily="34" charset="-122"/>
              <a:ea typeface="微软雅黑" panose="020B0503020204020204" pitchFamily="34" charset="-122"/>
            </a:endParaRPr>
          </a:p>
        </p:txBody>
      </p:sp>
      <p:sp>
        <p:nvSpPr>
          <p:cNvPr id="47" name="矩形 46"/>
          <p:cNvSpPr/>
          <p:nvPr/>
        </p:nvSpPr>
        <p:spPr>
          <a:xfrm>
            <a:off x="6437653" y="4218368"/>
            <a:ext cx="3523722" cy="523220"/>
          </a:xfrm>
          <a:prstGeom prst="rect">
            <a:avLst/>
          </a:prstGeom>
        </p:spPr>
        <p:txBody>
          <a:bodyPr wrap="none">
            <a:spAutoFit/>
          </a:bodyPr>
          <a:lstStyle/>
          <a:p>
            <a:pPr lvl="0" defTabSz="914400"/>
            <a:r>
              <a:rPr lang="zh-CN" altLang="en-US" sz="2800" b="1" kern="0" dirty="0">
                <a:solidFill>
                  <a:schemeClr val="bg1"/>
                </a:solidFill>
                <a:latin typeface="微软雅黑" panose="020B0503020204020204" pitchFamily="34" charset="-122"/>
                <a:ea typeface="微软雅黑" panose="020B0503020204020204" pitchFamily="34" charset="-122"/>
              </a:rPr>
              <a:t>第四部分 </a:t>
            </a:r>
            <a:r>
              <a:rPr lang="en-US" altLang="zh-CN" sz="2800" b="1" dirty="0">
                <a:solidFill>
                  <a:schemeClr val="bg1"/>
                </a:solidFill>
              </a:rPr>
              <a:t>『</a:t>
            </a:r>
            <a:r>
              <a:rPr lang="zh-CN" altLang="en-US" sz="2800" b="1" kern="0" dirty="0">
                <a:solidFill>
                  <a:schemeClr val="bg1"/>
                </a:solidFill>
                <a:latin typeface="微软雅黑" panose="020B0503020204020204" pitchFamily="34" charset="-122"/>
                <a:ea typeface="微软雅黑" panose="020B0503020204020204" pitchFamily="34" charset="-122"/>
              </a:rPr>
              <a:t>创新点</a:t>
            </a:r>
            <a:r>
              <a:rPr lang="en-US" altLang="zh-CN" sz="2800" b="1" dirty="0">
                <a:solidFill>
                  <a:schemeClr val="bg1"/>
                </a:solidFill>
              </a:rPr>
              <a:t>』</a:t>
            </a:r>
            <a:endParaRPr lang="zh-CN" altLang="en-US" sz="2800" b="1" kern="0" dirty="0">
              <a:solidFill>
                <a:schemeClr val="bg1"/>
              </a:solidFill>
              <a:latin typeface="微软雅黑" panose="020B0503020204020204" pitchFamily="34" charset="-122"/>
              <a:ea typeface="微软雅黑" panose="020B0503020204020204" pitchFamily="34" charset="-122"/>
            </a:endParaRPr>
          </a:p>
        </p:txBody>
      </p:sp>
      <p:sp>
        <p:nvSpPr>
          <p:cNvPr id="20" name="矩形 19">
            <a:extLst>
              <a:ext uri="{FF2B5EF4-FFF2-40B4-BE49-F238E27FC236}">
                <a16:creationId xmlns:a16="http://schemas.microsoft.com/office/drawing/2014/main" id="{89FF5E12-3246-4027-81A7-B53D006FA5D7}"/>
              </a:ext>
            </a:extLst>
          </p:cNvPr>
          <p:cNvSpPr/>
          <p:nvPr/>
        </p:nvSpPr>
        <p:spPr>
          <a:xfrm>
            <a:off x="6437653" y="5307332"/>
            <a:ext cx="3523722" cy="523220"/>
          </a:xfrm>
          <a:prstGeom prst="rect">
            <a:avLst/>
          </a:prstGeom>
        </p:spPr>
        <p:txBody>
          <a:bodyPr wrap="none">
            <a:spAutoFit/>
          </a:bodyPr>
          <a:lstStyle/>
          <a:p>
            <a:pPr lvl="0" defTabSz="914400"/>
            <a:r>
              <a:rPr lang="zh-CN" altLang="en-US" sz="2800" b="1" kern="0" dirty="0">
                <a:solidFill>
                  <a:schemeClr val="bg1"/>
                </a:solidFill>
                <a:latin typeface="微软雅黑" panose="020B0503020204020204" pitchFamily="34" charset="-122"/>
                <a:ea typeface="微软雅黑" panose="020B0503020204020204" pitchFamily="34" charset="-122"/>
              </a:rPr>
              <a:t>第五部分 </a:t>
            </a:r>
            <a:r>
              <a:rPr lang="en-US" altLang="zh-CN" sz="2800" b="1" dirty="0">
                <a:solidFill>
                  <a:schemeClr val="bg1"/>
                </a:solidFill>
              </a:rPr>
              <a:t>『</a:t>
            </a:r>
            <a:r>
              <a:rPr lang="zh-CN" altLang="en-US" sz="2800" b="1" dirty="0">
                <a:solidFill>
                  <a:schemeClr val="bg1"/>
                </a:solidFill>
              </a:rPr>
              <a:t>结束语</a:t>
            </a:r>
            <a:r>
              <a:rPr lang="en-US" altLang="zh-CN" sz="2800" b="1" dirty="0">
                <a:solidFill>
                  <a:schemeClr val="bg1"/>
                </a:solidFill>
              </a:rPr>
              <a:t>』</a:t>
            </a:r>
            <a:endParaRPr lang="zh-CN" altLang="en-US" sz="2800" b="1" kern="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59043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00948" y="0"/>
            <a:ext cx="10390104" cy="6858000"/>
          </a:xfrm>
          <a:prstGeom prst="rect">
            <a:avLst/>
          </a:prstGeom>
          <a:solidFill>
            <a:srgbClr val="3D47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0" name="矩形 9"/>
          <p:cNvSpPr/>
          <p:nvPr/>
        </p:nvSpPr>
        <p:spPr>
          <a:xfrm>
            <a:off x="334963" y="1682182"/>
            <a:ext cx="9675039" cy="2759911"/>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4" name="文本框 13"/>
          <p:cNvSpPr txBox="1"/>
          <p:nvPr/>
        </p:nvSpPr>
        <p:spPr>
          <a:xfrm>
            <a:off x="553812" y="2000308"/>
            <a:ext cx="3570208" cy="212365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rPr>
              <a:t>第一部分</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rPr>
              <a:t>课题背景</a:t>
            </a:r>
          </a:p>
        </p:txBody>
      </p:sp>
      <p:cxnSp>
        <p:nvCxnSpPr>
          <p:cNvPr id="4" name="直接连接符 3"/>
          <p:cNvCxnSpPr>
            <a:stCxn id="14" idx="1"/>
          </p:cNvCxnSpPr>
          <p:nvPr/>
        </p:nvCxnSpPr>
        <p:spPr>
          <a:xfrm flipV="1">
            <a:off x="553812" y="3051209"/>
            <a:ext cx="3421422" cy="10928"/>
          </a:xfrm>
          <a:prstGeom prst="line">
            <a:avLst/>
          </a:prstGeom>
          <a:ln>
            <a:solidFill>
              <a:srgbClr val="A0795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27220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334961" y="217487"/>
            <a:ext cx="11522075" cy="6480175"/>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Segoe UI"/>
              <a:ea typeface="微软雅黑"/>
              <a:cs typeface="+mn-cs"/>
            </a:endParaRPr>
          </a:p>
        </p:txBody>
      </p:sp>
      <p:cxnSp>
        <p:nvCxnSpPr>
          <p:cNvPr id="4" name="直接连接符 3"/>
          <p:cNvCxnSpPr>
            <a:cxnSpLocks/>
          </p:cNvCxnSpPr>
          <p:nvPr/>
        </p:nvCxnSpPr>
        <p:spPr>
          <a:xfrm flipH="1">
            <a:off x="643467" y="450523"/>
            <a:ext cx="3834613"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586952" y="250468"/>
            <a:ext cx="245612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cs typeface="+mn-cs"/>
              </a:rPr>
              <a:t>第一部分 </a:t>
            </a:r>
            <a:r>
              <a:rPr kumimoji="0" lang="en-US" altLang="zh-CN" sz="2000" b="0"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cs typeface="+mn-cs"/>
              </a:rPr>
              <a:t>| </a:t>
            </a:r>
            <a:r>
              <a:rPr kumimoji="0" lang="zh-CN" altLang="en-US" sz="2000" b="0"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cs typeface="+mn-cs"/>
              </a:rPr>
              <a:t>课题背景</a:t>
            </a:r>
          </a:p>
        </p:txBody>
      </p:sp>
      <p:cxnSp>
        <p:nvCxnSpPr>
          <p:cNvPr id="6" name="直接连接符 5"/>
          <p:cNvCxnSpPr>
            <a:cxnSpLocks/>
          </p:cNvCxnSpPr>
          <p:nvPr/>
        </p:nvCxnSpPr>
        <p:spPr>
          <a:xfrm>
            <a:off x="7143750" y="450523"/>
            <a:ext cx="4339451"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7" name="燕尾形 6"/>
          <p:cNvSpPr/>
          <p:nvPr/>
        </p:nvSpPr>
        <p:spPr>
          <a:xfrm rot="5400000">
            <a:off x="5863042" y="483789"/>
            <a:ext cx="142059" cy="509355"/>
          </a:xfrm>
          <a:prstGeom prst="chevron">
            <a:avLst>
              <a:gd name="adj" fmla="val 75240"/>
            </a:avLst>
          </a:pr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Segoe UI"/>
              <a:ea typeface="微软雅黑"/>
              <a:cs typeface="+mn-cs"/>
            </a:endParaRPr>
          </a:p>
        </p:txBody>
      </p:sp>
      <p:sp>
        <p:nvSpPr>
          <p:cNvPr id="8" name="任意多边形 7"/>
          <p:cNvSpPr/>
          <p:nvPr/>
        </p:nvSpPr>
        <p:spPr>
          <a:xfrm rot="13432065">
            <a:off x="3853702" y="1757210"/>
            <a:ext cx="583552" cy="583552"/>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9" name="任意多边形 8"/>
          <p:cNvSpPr/>
          <p:nvPr/>
        </p:nvSpPr>
        <p:spPr>
          <a:xfrm rot="13432065">
            <a:off x="2055774" y="1746440"/>
            <a:ext cx="1142271" cy="1142271"/>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0" name="任意多边形 9"/>
          <p:cNvSpPr/>
          <p:nvPr/>
        </p:nvSpPr>
        <p:spPr>
          <a:xfrm rot="13432065">
            <a:off x="2544363"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1" name="任意多边形 10"/>
          <p:cNvSpPr/>
          <p:nvPr/>
        </p:nvSpPr>
        <p:spPr>
          <a:xfrm rot="13432065">
            <a:off x="1866142"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2" name="任意多边形 11"/>
          <p:cNvSpPr/>
          <p:nvPr/>
        </p:nvSpPr>
        <p:spPr>
          <a:xfrm rot="13432065">
            <a:off x="3398474"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895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3" name="任意多边形 12"/>
          <p:cNvSpPr/>
          <p:nvPr/>
        </p:nvSpPr>
        <p:spPr>
          <a:xfrm rot="13432065">
            <a:off x="4252584" y="2583410"/>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DC89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4" name="任意多边形 13"/>
          <p:cNvSpPr/>
          <p:nvPr/>
        </p:nvSpPr>
        <p:spPr>
          <a:xfrm rot="13432065">
            <a:off x="5053866"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272A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5" name="任意多边形 14"/>
          <p:cNvSpPr/>
          <p:nvPr/>
        </p:nvSpPr>
        <p:spPr>
          <a:xfrm rot="13432065">
            <a:off x="2053307" y="3687386"/>
            <a:ext cx="1037164" cy="1037164"/>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6" name="任意多边形 15"/>
          <p:cNvSpPr/>
          <p:nvPr/>
        </p:nvSpPr>
        <p:spPr>
          <a:xfrm rot="13432065">
            <a:off x="4078035" y="4357295"/>
            <a:ext cx="731161" cy="731161"/>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895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7" name="任意多边形 16"/>
          <p:cNvSpPr/>
          <p:nvPr/>
        </p:nvSpPr>
        <p:spPr>
          <a:xfrm rot="13432065">
            <a:off x="3398472" y="4827575"/>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DC89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a:ea typeface="微软雅黑"/>
              <a:cs typeface="+mn-cs"/>
            </a:endParaRPr>
          </a:p>
        </p:txBody>
      </p:sp>
      <p:sp>
        <p:nvSpPr>
          <p:cNvPr id="19" name="文本框 18">
            <a:extLst>
              <a:ext uri="{FF2B5EF4-FFF2-40B4-BE49-F238E27FC236}">
                <a16:creationId xmlns:a16="http://schemas.microsoft.com/office/drawing/2014/main" id="{F34DFFE2-E979-BD29-1D7F-2C8F1213816C}"/>
              </a:ext>
            </a:extLst>
          </p:cNvPr>
          <p:cNvSpPr txBox="1"/>
          <p:nvPr/>
        </p:nvSpPr>
        <p:spPr>
          <a:xfrm>
            <a:off x="6095999" y="3359581"/>
            <a:ext cx="5124817" cy="2554545"/>
          </a:xfrm>
          <a:prstGeom prst="rect">
            <a:avLst/>
          </a:prstGeom>
          <a:noFill/>
        </p:spPr>
        <p:txBody>
          <a:bodyPr wrap="square" rtlCol="0">
            <a:spAutoFit/>
          </a:bodyPr>
          <a:lstStyle/>
          <a:p>
            <a:r>
              <a:rPr lang="zh-CN" altLang="en-US"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本</a:t>
            </a:r>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项目</a:t>
            </a:r>
            <a:r>
              <a:rPr lang="zh-CN" altLang="en-US"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致力于</a:t>
            </a:r>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将</a:t>
            </a:r>
            <a:r>
              <a:rPr lang="zh-CN" altLang="zh-CN" sz="2000" kern="0" dirty="0">
                <a:solidFill>
                  <a:srgbClr val="FF0000"/>
                </a:solidFill>
                <a:latin typeface="Times New Roman" panose="02020603050405020304" pitchFamily="18" charset="0"/>
                <a:ea typeface="宋体" panose="02010600030101010101" pitchFamily="2" charset="-122"/>
                <a:cs typeface="宋体" panose="02010600030101010101" pitchFamily="2" charset="-122"/>
              </a:rPr>
              <a:t>签到</a:t>
            </a:r>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与</a:t>
            </a:r>
            <a:r>
              <a:rPr lang="en-US" altLang="zh-CN" sz="2000" kern="0" dirty="0">
                <a:solidFill>
                  <a:srgbClr val="FF0000"/>
                </a:solidFill>
                <a:latin typeface="Times New Roman" panose="02020603050405020304" pitchFamily="18" charset="0"/>
                <a:ea typeface="宋体" panose="02010600030101010101" pitchFamily="2" charset="-122"/>
                <a:cs typeface="宋体" panose="02010600030101010101" pitchFamily="2" charset="-122"/>
              </a:rPr>
              <a:t>NFC</a:t>
            </a:r>
            <a:r>
              <a:rPr lang="zh-CN" altLang="en-US" sz="2000" kern="0" dirty="0">
                <a:solidFill>
                  <a:srgbClr val="FF0000"/>
                </a:solidFill>
                <a:latin typeface="Times New Roman" panose="02020603050405020304" pitchFamily="18" charset="0"/>
                <a:ea typeface="宋体" panose="02010600030101010101" pitchFamily="2" charset="-122"/>
                <a:cs typeface="宋体" panose="02010600030101010101" pitchFamily="2" charset="-122"/>
              </a:rPr>
              <a:t>技术</a:t>
            </a:r>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有机结合。</a:t>
            </a:r>
            <a:endParaRPr lang="en-US"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p>
            <a:endParaRPr lang="en-US"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p>
            <a:r>
              <a:rPr lang="zh-CN" altLang="en-US"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传统</a:t>
            </a:r>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的签到方式（如扫描二维码）存在一定漏洞</a:t>
            </a:r>
            <a:r>
              <a:rPr lang="zh-CN" altLang="en-US"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a:t>
            </a:r>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二维码可以</a:t>
            </a:r>
            <a:r>
              <a:rPr lang="zh-CN" altLang="en-US"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通过网络</a:t>
            </a:r>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传播，</a:t>
            </a:r>
            <a:r>
              <a:rPr lang="zh-CN" altLang="en-US"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用户利用二维码签到时存在不在场的可能。</a:t>
            </a:r>
            <a:endParaRPr lang="en-US"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p>
            <a:endParaRPr lang="en-US"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p>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而</a:t>
            </a:r>
            <a:r>
              <a:rPr lang="en-US"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NFC</a:t>
            </a:r>
            <a:r>
              <a:rPr lang="zh-CN" altLang="zh-CN" sz="2000" kern="0" dirty="0">
                <a:solidFill>
                  <a:srgbClr val="FF0000"/>
                </a:solidFill>
                <a:latin typeface="Times New Roman" panose="02020603050405020304" pitchFamily="18" charset="0"/>
                <a:ea typeface="宋体" panose="02010600030101010101" pitchFamily="2" charset="-122"/>
                <a:cs typeface="宋体" panose="02010600030101010101" pitchFamily="2" charset="-122"/>
              </a:rPr>
              <a:t>接触式</a:t>
            </a:r>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的特点确保</a:t>
            </a:r>
            <a:r>
              <a:rPr lang="zh-CN" altLang="en-US"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了</a:t>
            </a:r>
            <a:r>
              <a:rPr lang="zh-CN" altLang="zh-CN"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签到用户必须在场</a:t>
            </a:r>
            <a:r>
              <a:rPr lang="zh-CN" altLang="en-US" sz="2000" kern="0" dirty="0">
                <a:solidFill>
                  <a:srgbClr val="000000"/>
                </a:solidFill>
                <a:latin typeface="Times New Roman" panose="02020603050405020304" pitchFamily="18" charset="0"/>
                <a:ea typeface="宋体" panose="02010600030101010101" pitchFamily="2" charset="-122"/>
                <a:cs typeface="宋体" panose="02010600030101010101" pitchFamily="2" charset="-122"/>
              </a:rPr>
              <a:t>，从而有效避免了这一漏洞。</a:t>
            </a:r>
            <a:endParaRPr lang="zh-CN" altLang="zh-CN" sz="2000" kern="100" dirty="0">
              <a:latin typeface="Times New Roman" panose="02020603050405020304" pitchFamily="18" charset="0"/>
              <a:ea typeface="宋体" panose="02010600030101010101" pitchFamily="2" charset="-122"/>
            </a:endParaRPr>
          </a:p>
        </p:txBody>
      </p:sp>
      <p:pic>
        <p:nvPicPr>
          <p:cNvPr id="3" name="图片 2">
            <a:extLst>
              <a:ext uri="{FF2B5EF4-FFF2-40B4-BE49-F238E27FC236}">
                <a16:creationId xmlns:a16="http://schemas.microsoft.com/office/drawing/2014/main" id="{BC32FE5B-B99A-9823-783D-4849980DAF5B}"/>
              </a:ext>
            </a:extLst>
          </p:cNvPr>
          <p:cNvPicPr>
            <a:picLocks noChangeAspect="1"/>
          </p:cNvPicPr>
          <p:nvPr/>
        </p:nvPicPr>
        <p:blipFill rotWithShape="1">
          <a:blip r:embed="rId2"/>
          <a:srcRect l="12064" t="17028" r="14975" b="57609"/>
          <a:stretch/>
        </p:blipFill>
        <p:spPr>
          <a:xfrm>
            <a:off x="5428525" y="883614"/>
            <a:ext cx="2820668" cy="2178922"/>
          </a:xfrm>
          <a:prstGeom prst="rect">
            <a:avLst/>
          </a:prstGeom>
        </p:spPr>
      </p:pic>
      <p:sp>
        <p:nvSpPr>
          <p:cNvPr id="20" name="文本框 19">
            <a:extLst>
              <a:ext uri="{FF2B5EF4-FFF2-40B4-BE49-F238E27FC236}">
                <a16:creationId xmlns:a16="http://schemas.microsoft.com/office/drawing/2014/main" id="{24BFA530-F9BF-26F5-1DD8-FF7E26DED367}"/>
              </a:ext>
            </a:extLst>
          </p:cNvPr>
          <p:cNvSpPr txBox="1"/>
          <p:nvPr/>
        </p:nvSpPr>
        <p:spPr>
          <a:xfrm>
            <a:off x="8061254" y="1828801"/>
            <a:ext cx="907412" cy="523220"/>
          </a:xfrm>
          <a:prstGeom prst="rect">
            <a:avLst/>
          </a:prstGeom>
          <a:noFill/>
        </p:spPr>
        <p:txBody>
          <a:bodyPr wrap="square" rtlCol="0">
            <a:spAutoFit/>
          </a:bodyPr>
          <a:lstStyle/>
          <a:p>
            <a:r>
              <a:rPr lang="en-US" altLang="zh-CN" sz="2800" dirty="0"/>
              <a:t>VS</a:t>
            </a:r>
            <a:endParaRPr lang="zh-CN" altLang="en-US" sz="2800" dirty="0"/>
          </a:p>
        </p:txBody>
      </p:sp>
      <p:pic>
        <p:nvPicPr>
          <p:cNvPr id="22" name="图片 21">
            <a:extLst>
              <a:ext uri="{FF2B5EF4-FFF2-40B4-BE49-F238E27FC236}">
                <a16:creationId xmlns:a16="http://schemas.microsoft.com/office/drawing/2014/main" id="{2119D458-0BFA-276C-8A01-219B95CFFFE5}"/>
              </a:ext>
            </a:extLst>
          </p:cNvPr>
          <p:cNvPicPr>
            <a:picLocks noChangeAspect="1"/>
          </p:cNvPicPr>
          <p:nvPr/>
        </p:nvPicPr>
        <p:blipFill>
          <a:blip r:embed="rId3"/>
          <a:stretch>
            <a:fillRect/>
          </a:stretch>
        </p:blipFill>
        <p:spPr>
          <a:xfrm>
            <a:off x="8780726" y="1003401"/>
            <a:ext cx="2544778" cy="1939347"/>
          </a:xfrm>
          <a:prstGeom prst="rect">
            <a:avLst/>
          </a:prstGeom>
        </p:spPr>
      </p:pic>
    </p:spTree>
    <p:extLst>
      <p:ext uri="{BB962C8B-B14F-4D97-AF65-F5344CB8AC3E}">
        <p14:creationId xmlns:p14="http://schemas.microsoft.com/office/powerpoint/2010/main" val="230690558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00948" y="0"/>
            <a:ext cx="10390104" cy="6858000"/>
          </a:xfrm>
          <a:prstGeom prst="rect">
            <a:avLst/>
          </a:prstGeom>
          <a:solidFill>
            <a:srgbClr val="3D47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0" name="矩形 9"/>
          <p:cNvSpPr/>
          <p:nvPr/>
        </p:nvSpPr>
        <p:spPr>
          <a:xfrm>
            <a:off x="334963" y="1682182"/>
            <a:ext cx="9675039" cy="2759911"/>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4" name="文本框 13"/>
          <p:cNvSpPr txBox="1"/>
          <p:nvPr/>
        </p:nvSpPr>
        <p:spPr>
          <a:xfrm>
            <a:off x="553812" y="2000308"/>
            <a:ext cx="7802136" cy="212365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rPr>
              <a:t>第二部分</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rPr>
              <a:t>课题研究内容及方法</a:t>
            </a:r>
          </a:p>
        </p:txBody>
      </p:sp>
      <p:cxnSp>
        <p:nvCxnSpPr>
          <p:cNvPr id="4" name="直接连接符 3"/>
          <p:cNvCxnSpPr>
            <a:stCxn id="14" idx="1"/>
          </p:cNvCxnSpPr>
          <p:nvPr/>
        </p:nvCxnSpPr>
        <p:spPr>
          <a:xfrm flipV="1">
            <a:off x="553812" y="3051209"/>
            <a:ext cx="3421422" cy="10928"/>
          </a:xfrm>
          <a:prstGeom prst="line">
            <a:avLst/>
          </a:prstGeom>
          <a:ln>
            <a:solidFill>
              <a:srgbClr val="A0795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3425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334962" y="188912"/>
            <a:ext cx="11522075" cy="6480175"/>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endParaRPr>
          </a:p>
        </p:txBody>
      </p:sp>
      <p:cxnSp>
        <p:nvCxnSpPr>
          <p:cNvPr id="4" name="直接连接符 3"/>
          <p:cNvCxnSpPr>
            <a:cxnSpLocks/>
          </p:cNvCxnSpPr>
          <p:nvPr/>
        </p:nvCxnSpPr>
        <p:spPr>
          <a:xfrm flipH="1">
            <a:off x="643467" y="450523"/>
            <a:ext cx="3299342"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6230" y="240994"/>
            <a:ext cx="3741730" cy="400110"/>
          </a:xfrm>
          <a:prstGeom prst="rect">
            <a:avLst/>
          </a:prstGeom>
          <a:noFill/>
        </p:spPr>
        <p:txBody>
          <a:bodyPr wrap="none" rtlCol="0">
            <a:spAutoFit/>
          </a:bodyPr>
          <a:lstStyle/>
          <a:p>
            <a:pPr defTabSz="914400"/>
            <a:r>
              <a:rPr lang="zh-CN" altLang="en-US" sz="2000" kern="0" dirty="0">
                <a:solidFill>
                  <a:srgbClr val="3D4762"/>
                </a:solidFill>
                <a:latin typeface="微软雅黑" panose="020B0503020204020204" pitchFamily="34" charset="-122"/>
                <a:ea typeface="微软雅黑" panose="020B0503020204020204" pitchFamily="34" charset="-122"/>
              </a:rPr>
              <a:t>第二部分 </a:t>
            </a:r>
            <a:r>
              <a:rPr lang="en-US" altLang="zh-CN" sz="2000" kern="0" dirty="0">
                <a:solidFill>
                  <a:srgbClr val="3D4762"/>
                </a:solidFill>
                <a:latin typeface="微软雅黑" panose="020B0503020204020204" pitchFamily="34" charset="-122"/>
                <a:ea typeface="微软雅黑" panose="020B0503020204020204" pitchFamily="34" charset="-122"/>
              </a:rPr>
              <a:t>| </a:t>
            </a:r>
            <a:r>
              <a:rPr lang="zh-CN" altLang="en-US" sz="2000" kern="0" dirty="0">
                <a:solidFill>
                  <a:srgbClr val="3D4762"/>
                </a:solidFill>
                <a:latin typeface="微软雅黑" panose="020B0503020204020204" pitchFamily="34" charset="-122"/>
                <a:ea typeface="微软雅黑" panose="020B0503020204020204" pitchFamily="34" charset="-122"/>
              </a:rPr>
              <a:t>课题研究内容及方法</a:t>
            </a:r>
          </a:p>
        </p:txBody>
      </p:sp>
      <p:cxnSp>
        <p:nvCxnSpPr>
          <p:cNvPr id="6" name="直接连接符 5"/>
          <p:cNvCxnSpPr>
            <a:cxnSpLocks/>
          </p:cNvCxnSpPr>
          <p:nvPr/>
        </p:nvCxnSpPr>
        <p:spPr>
          <a:xfrm>
            <a:off x="7871381" y="450523"/>
            <a:ext cx="3611820"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7" name="燕尾形 6"/>
          <p:cNvSpPr/>
          <p:nvPr/>
        </p:nvSpPr>
        <p:spPr>
          <a:xfrm rot="5400000">
            <a:off x="6024967" y="457456"/>
            <a:ext cx="142059" cy="509355"/>
          </a:xfrm>
          <a:prstGeom prst="chevron">
            <a:avLst>
              <a:gd name="adj" fmla="val 75240"/>
            </a:avLst>
          </a:pr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任意多边形 7"/>
          <p:cNvSpPr/>
          <p:nvPr/>
        </p:nvSpPr>
        <p:spPr>
          <a:xfrm rot="13432065">
            <a:off x="3853702" y="1757210"/>
            <a:ext cx="583552" cy="583552"/>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p:nvSpPr>
        <p:spPr>
          <a:xfrm rot="13432065">
            <a:off x="2055774" y="1746440"/>
            <a:ext cx="1142271" cy="1142271"/>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p:nvSpPr>
        <p:spPr>
          <a:xfrm rot="13432065">
            <a:off x="2544363"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rot="13432065">
            <a:off x="1866142"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rot="13432065">
            <a:off x="3398474"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895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rot="13432065">
            <a:off x="4252584" y="2583410"/>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DC89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rot="13432065">
            <a:off x="5053866" y="2583408"/>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272A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rot="13432065">
            <a:off x="2053307" y="3687386"/>
            <a:ext cx="1037164" cy="1037164"/>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C1A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rot="13432065">
            <a:off x="4078035" y="4357295"/>
            <a:ext cx="731161" cy="731161"/>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895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13432065">
            <a:off x="3398472" y="4827575"/>
            <a:ext cx="450993" cy="450993"/>
          </a:xfrm>
          <a:custGeom>
            <a:avLst/>
            <a:gdLst>
              <a:gd name="connsiteX0" fmla="*/ 1 w 1083734"/>
              <a:gd name="connsiteY0" fmla="*/ 0 h 1083734"/>
              <a:gd name="connsiteX1" fmla="*/ 431801 w 1083734"/>
              <a:gd name="connsiteY1" fmla="*/ 0 h 1083734"/>
              <a:gd name="connsiteX2" fmla="*/ 431801 w 1083734"/>
              <a:gd name="connsiteY2" fmla="*/ 651734 h 1083734"/>
              <a:gd name="connsiteX3" fmla="*/ 1083734 w 1083734"/>
              <a:gd name="connsiteY3" fmla="*/ 651734 h 1083734"/>
              <a:gd name="connsiteX4" fmla="*/ 1083734 w 1083734"/>
              <a:gd name="connsiteY4" fmla="*/ 1083734 h 1083734"/>
              <a:gd name="connsiteX5" fmla="*/ 0 w 1083734"/>
              <a:gd name="connsiteY5" fmla="*/ 1083734 h 1083734"/>
              <a:gd name="connsiteX6" fmla="*/ 0 w 1083734"/>
              <a:gd name="connsiteY6" fmla="*/ 651734 h 1083734"/>
              <a:gd name="connsiteX7" fmla="*/ 1 w 1083734"/>
              <a:gd name="connsiteY7" fmla="*/ 651734 h 108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3734" h="1083734">
                <a:moveTo>
                  <a:pt x="1" y="0"/>
                </a:moveTo>
                <a:lnTo>
                  <a:pt x="431801" y="0"/>
                </a:lnTo>
                <a:lnTo>
                  <a:pt x="431801" y="651734"/>
                </a:lnTo>
                <a:lnTo>
                  <a:pt x="1083734" y="651734"/>
                </a:lnTo>
                <a:lnTo>
                  <a:pt x="1083734" y="1083734"/>
                </a:lnTo>
                <a:lnTo>
                  <a:pt x="0" y="1083734"/>
                </a:lnTo>
                <a:lnTo>
                  <a:pt x="0" y="651734"/>
                </a:lnTo>
                <a:lnTo>
                  <a:pt x="1" y="651734"/>
                </a:lnTo>
                <a:close/>
              </a:path>
            </a:pathLst>
          </a:custGeom>
          <a:solidFill>
            <a:srgbClr val="DC89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679856" y="1300782"/>
            <a:ext cx="5968681" cy="4666790"/>
          </a:xfrm>
          <a:prstGeom prst="rect">
            <a:avLst/>
          </a:prstGeom>
          <a:noFill/>
        </p:spPr>
        <p:txBody>
          <a:bodyPr wrap="square" rtlCol="0">
            <a:spAutoFit/>
          </a:bodyPr>
          <a:lstStyle/>
          <a:p>
            <a:pPr indent="266700" algn="just">
              <a:lnSpc>
                <a:spcPct val="125000"/>
              </a:lnSpc>
            </a:pPr>
            <a:r>
              <a:rPr lang="zh-CN" altLang="zh-CN" sz="2400" dirty="0">
                <a:solidFill>
                  <a:srgbClr val="3D4762"/>
                </a:solidFill>
                <a:latin typeface="微软雅黑" panose="020B0503020204020204" pitchFamily="34" charset="-122"/>
                <a:ea typeface="微软雅黑" panose="020B0503020204020204" pitchFamily="34" charset="-122"/>
              </a:rPr>
              <a:t>本课题研究组成员首先通过</a:t>
            </a:r>
            <a:r>
              <a:rPr lang="zh-CN" altLang="zh-CN" sz="2400" b="1" dirty="0">
                <a:solidFill>
                  <a:srgbClr val="FF0000"/>
                </a:solidFill>
                <a:latin typeface="微软雅黑" panose="020B0503020204020204" pitchFamily="34" charset="-122"/>
                <a:ea typeface="微软雅黑" panose="020B0503020204020204" pitchFamily="34" charset="-122"/>
              </a:rPr>
              <a:t>研讨</a:t>
            </a:r>
            <a:r>
              <a:rPr lang="zh-CN" altLang="zh-CN" sz="2400" dirty="0">
                <a:solidFill>
                  <a:srgbClr val="3D4762"/>
                </a:solidFill>
                <a:latin typeface="微软雅黑" panose="020B0503020204020204" pitchFamily="34" charset="-122"/>
                <a:ea typeface="微软雅黑" panose="020B0503020204020204" pitchFamily="34" charset="-122"/>
              </a:rPr>
              <a:t>，和指导老师确定了小程序想要实现的功能，并对具体的实现方法做了一定的调查分析，决定采用</a:t>
            </a:r>
            <a:r>
              <a:rPr lang="zh-CN" altLang="zh-CN" sz="2400" b="1" dirty="0">
                <a:solidFill>
                  <a:srgbClr val="FF0000"/>
                </a:solidFill>
                <a:latin typeface="微软雅黑" panose="020B0503020204020204" pitchFamily="34" charset="-122"/>
                <a:ea typeface="微软雅黑" panose="020B0503020204020204" pitchFamily="34" charset="-122"/>
              </a:rPr>
              <a:t>扫描</a:t>
            </a:r>
            <a:r>
              <a:rPr lang="en-US" altLang="zh-CN" sz="2400" b="1" dirty="0">
                <a:solidFill>
                  <a:srgbClr val="FF0000"/>
                </a:solidFill>
                <a:latin typeface="微软雅黑" panose="020B0503020204020204" pitchFamily="34" charset="-122"/>
                <a:ea typeface="微软雅黑" panose="020B0503020204020204" pitchFamily="34" charset="-122"/>
              </a:rPr>
              <a:t>NFC</a:t>
            </a:r>
            <a:r>
              <a:rPr lang="zh-CN" altLang="zh-CN" sz="2400" b="1" dirty="0">
                <a:solidFill>
                  <a:srgbClr val="FF0000"/>
                </a:solidFill>
                <a:latin typeface="微软雅黑" panose="020B0503020204020204" pitchFamily="34" charset="-122"/>
                <a:ea typeface="微软雅黑" panose="020B0503020204020204" pitchFamily="34" charset="-122"/>
              </a:rPr>
              <a:t>芯片标签</a:t>
            </a:r>
            <a:r>
              <a:rPr lang="zh-CN" altLang="zh-CN" sz="2400" dirty="0">
                <a:solidFill>
                  <a:srgbClr val="3D4762"/>
                </a:solidFill>
                <a:latin typeface="微软雅黑" panose="020B0503020204020204" pitchFamily="34" charset="-122"/>
                <a:ea typeface="微软雅黑" panose="020B0503020204020204" pitchFamily="34" charset="-122"/>
              </a:rPr>
              <a:t>的方式进行签到打卡。</a:t>
            </a:r>
            <a:endParaRPr lang="en-US" altLang="zh-CN" sz="2400" dirty="0">
              <a:solidFill>
                <a:srgbClr val="3D4762"/>
              </a:solidFill>
              <a:latin typeface="微软雅黑" panose="020B0503020204020204" pitchFamily="34" charset="-122"/>
              <a:ea typeface="微软雅黑" panose="020B0503020204020204" pitchFamily="34" charset="-122"/>
            </a:endParaRPr>
          </a:p>
          <a:p>
            <a:pPr indent="266700" algn="just">
              <a:lnSpc>
                <a:spcPct val="125000"/>
              </a:lnSpc>
            </a:pPr>
            <a:r>
              <a:rPr lang="zh-CN" altLang="zh-CN" sz="2400" dirty="0">
                <a:solidFill>
                  <a:srgbClr val="3D4762"/>
                </a:solidFill>
                <a:latin typeface="微软雅黑" panose="020B0503020204020204" pitchFamily="34" charset="-122"/>
                <a:ea typeface="微软雅黑" panose="020B0503020204020204" pitchFamily="34" charset="-122"/>
              </a:rPr>
              <a:t>然后，小组成员详细制定了小程序需要实现的功能清单，包括：</a:t>
            </a:r>
            <a:r>
              <a:rPr lang="zh-CN" altLang="zh-CN" sz="2400" u="sng" dirty="0">
                <a:solidFill>
                  <a:srgbClr val="3D4762"/>
                </a:solidFill>
                <a:latin typeface="微软雅黑" panose="020B0503020204020204" pitchFamily="34" charset="-122"/>
                <a:ea typeface="微软雅黑" panose="020B0503020204020204" pitchFamily="34" charset="-122"/>
              </a:rPr>
              <a:t>签到，锻炼</a:t>
            </a:r>
            <a:r>
              <a:rPr lang="zh-CN" altLang="en-US" sz="2400" u="sng" dirty="0">
                <a:solidFill>
                  <a:srgbClr val="3D4762"/>
                </a:solidFill>
                <a:latin typeface="微软雅黑" panose="020B0503020204020204" pitchFamily="34" charset="-122"/>
                <a:ea typeface="微软雅黑" panose="020B0503020204020204" pitchFamily="34" charset="-122"/>
              </a:rPr>
              <a:t>，</a:t>
            </a:r>
            <a:r>
              <a:rPr lang="zh-CN" altLang="zh-CN" sz="2400" u="sng" dirty="0">
                <a:solidFill>
                  <a:srgbClr val="3D4762"/>
                </a:solidFill>
                <a:latin typeface="微软雅黑" panose="020B0503020204020204" pitchFamily="34" charset="-122"/>
                <a:ea typeface="微软雅黑" panose="020B0503020204020204" pitchFamily="34" charset="-122"/>
              </a:rPr>
              <a:t>发表记录，发布寻物启事</a:t>
            </a:r>
            <a:r>
              <a:rPr lang="zh-CN" altLang="zh-CN" sz="2400" dirty="0">
                <a:solidFill>
                  <a:srgbClr val="3D4762"/>
                </a:solidFill>
                <a:latin typeface="微软雅黑" panose="020B0503020204020204" pitchFamily="34" charset="-122"/>
                <a:ea typeface="微软雅黑" panose="020B0503020204020204" pitchFamily="34" charset="-122"/>
              </a:rPr>
              <a:t>。</a:t>
            </a:r>
            <a:endParaRPr lang="en-US" altLang="zh-CN" sz="2400" dirty="0">
              <a:solidFill>
                <a:srgbClr val="3D4762"/>
              </a:solidFill>
              <a:latin typeface="微软雅黑" panose="020B0503020204020204" pitchFamily="34" charset="-122"/>
              <a:ea typeface="微软雅黑" panose="020B0503020204020204" pitchFamily="34" charset="-122"/>
            </a:endParaRPr>
          </a:p>
          <a:p>
            <a:pPr indent="266700" algn="just">
              <a:lnSpc>
                <a:spcPct val="125000"/>
              </a:lnSpc>
            </a:pPr>
            <a:r>
              <a:rPr lang="zh-CN" altLang="zh-CN" sz="2400" dirty="0">
                <a:solidFill>
                  <a:srgbClr val="3D4762"/>
                </a:solidFill>
                <a:latin typeface="微软雅黑" panose="020B0503020204020204" pitchFamily="34" charset="-122"/>
                <a:ea typeface="微软雅黑" panose="020B0503020204020204" pitchFamily="34" charset="-122"/>
              </a:rPr>
              <a:t>最后通过网课学习与课后讨论，分工合作，完成了代码的编写、演示</a:t>
            </a:r>
            <a:r>
              <a:rPr lang="en-US" altLang="zh-CN" sz="2400" dirty="0">
                <a:solidFill>
                  <a:srgbClr val="3D4762"/>
                </a:solidFill>
                <a:latin typeface="微软雅黑" panose="020B0503020204020204" pitchFamily="34" charset="-122"/>
                <a:ea typeface="微软雅黑" panose="020B0503020204020204" pitchFamily="34" charset="-122"/>
              </a:rPr>
              <a:t>PPT</a:t>
            </a:r>
            <a:r>
              <a:rPr lang="zh-CN" altLang="zh-CN" sz="2400" dirty="0">
                <a:solidFill>
                  <a:srgbClr val="3D4762"/>
                </a:solidFill>
                <a:latin typeface="微软雅黑" panose="020B0503020204020204" pitchFamily="34" charset="-122"/>
                <a:ea typeface="微软雅黑" panose="020B0503020204020204" pitchFamily="34" charset="-122"/>
              </a:rPr>
              <a:t>的制作。</a:t>
            </a:r>
          </a:p>
        </p:txBody>
      </p:sp>
    </p:spTree>
    <p:extLst>
      <p:ext uri="{BB962C8B-B14F-4D97-AF65-F5344CB8AC3E}">
        <p14:creationId xmlns:p14="http://schemas.microsoft.com/office/powerpoint/2010/main" val="426545020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00948" y="0"/>
            <a:ext cx="10390104" cy="6858000"/>
          </a:xfrm>
          <a:prstGeom prst="rect">
            <a:avLst/>
          </a:prstGeom>
          <a:solidFill>
            <a:srgbClr val="3D47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0" name="矩形 9"/>
          <p:cNvSpPr/>
          <p:nvPr/>
        </p:nvSpPr>
        <p:spPr>
          <a:xfrm>
            <a:off x="334963" y="1682182"/>
            <a:ext cx="9675039" cy="2759911"/>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4" name="文本框 13"/>
          <p:cNvSpPr txBox="1"/>
          <p:nvPr/>
        </p:nvSpPr>
        <p:spPr>
          <a:xfrm>
            <a:off x="553812" y="2000308"/>
            <a:ext cx="3570208" cy="212365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rPr>
              <a:t>第三部分</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rPr>
              <a:t>研究成果</a:t>
            </a:r>
          </a:p>
        </p:txBody>
      </p:sp>
      <p:cxnSp>
        <p:nvCxnSpPr>
          <p:cNvPr id="4" name="直接连接符 3"/>
          <p:cNvCxnSpPr>
            <a:stCxn id="14" idx="1"/>
          </p:cNvCxnSpPr>
          <p:nvPr/>
        </p:nvCxnSpPr>
        <p:spPr>
          <a:xfrm flipV="1">
            <a:off x="553812" y="3051209"/>
            <a:ext cx="3421422" cy="10928"/>
          </a:xfrm>
          <a:prstGeom prst="line">
            <a:avLst/>
          </a:prstGeom>
          <a:ln>
            <a:solidFill>
              <a:srgbClr val="A0795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8733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438207" y="127357"/>
            <a:ext cx="11522075" cy="6480175"/>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endParaRPr>
          </a:p>
        </p:txBody>
      </p:sp>
      <p:cxnSp>
        <p:nvCxnSpPr>
          <p:cNvPr id="3" name="直接连接符 2"/>
          <p:cNvCxnSpPr/>
          <p:nvPr/>
        </p:nvCxnSpPr>
        <p:spPr>
          <a:xfrm flipH="1">
            <a:off x="643467" y="450523"/>
            <a:ext cx="4123266"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81371" y="250468"/>
            <a:ext cx="2456122" cy="400110"/>
          </a:xfrm>
          <a:prstGeom prst="rect">
            <a:avLst/>
          </a:prstGeom>
          <a:noFill/>
        </p:spPr>
        <p:txBody>
          <a:bodyPr wrap="none" rtlCol="0">
            <a:spAutoFit/>
          </a:bodyPr>
          <a:lstStyle/>
          <a:p>
            <a:pPr defTabSz="914400"/>
            <a:r>
              <a:rPr lang="zh-CN" altLang="en-US" sz="2000" kern="0" dirty="0">
                <a:solidFill>
                  <a:srgbClr val="3D4762"/>
                </a:solidFill>
                <a:latin typeface="微软雅黑" panose="020B0503020204020204" pitchFamily="34" charset="-122"/>
                <a:ea typeface="微软雅黑" panose="020B0503020204020204" pitchFamily="34" charset="-122"/>
              </a:rPr>
              <a:t>第三部分 </a:t>
            </a:r>
            <a:r>
              <a:rPr lang="en-US" altLang="zh-CN" sz="2000" kern="0" dirty="0">
                <a:solidFill>
                  <a:srgbClr val="3D4762"/>
                </a:solidFill>
                <a:latin typeface="微软雅黑" panose="020B0503020204020204" pitchFamily="34" charset="-122"/>
                <a:ea typeface="微软雅黑" panose="020B0503020204020204" pitchFamily="34" charset="-122"/>
              </a:rPr>
              <a:t>| </a:t>
            </a:r>
            <a:r>
              <a:rPr lang="zh-CN" altLang="en-US" sz="2000" kern="0" dirty="0">
                <a:solidFill>
                  <a:srgbClr val="3D4762"/>
                </a:solidFill>
                <a:latin typeface="微软雅黑" panose="020B0503020204020204" pitchFamily="34" charset="-122"/>
                <a:ea typeface="微软雅黑" panose="020B0503020204020204" pitchFamily="34" charset="-122"/>
              </a:rPr>
              <a:t>研究内容</a:t>
            </a:r>
          </a:p>
        </p:txBody>
      </p:sp>
      <p:cxnSp>
        <p:nvCxnSpPr>
          <p:cNvPr id="5" name="直接连接符 4"/>
          <p:cNvCxnSpPr/>
          <p:nvPr/>
        </p:nvCxnSpPr>
        <p:spPr>
          <a:xfrm>
            <a:off x="7359935" y="450523"/>
            <a:ext cx="4123266"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sp>
        <p:nvSpPr>
          <p:cNvPr id="6" name="燕尾形 5"/>
          <p:cNvSpPr/>
          <p:nvPr/>
        </p:nvSpPr>
        <p:spPr>
          <a:xfrm rot="5400000">
            <a:off x="6293079" y="457456"/>
            <a:ext cx="142059" cy="509355"/>
          </a:xfrm>
          <a:prstGeom prst="chevron">
            <a:avLst>
              <a:gd name="adj" fmla="val 75240"/>
            </a:avLst>
          </a:prstGeom>
          <a:solidFill>
            <a:srgbClr val="3D4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矩形 20"/>
          <p:cNvSpPr/>
          <p:nvPr/>
        </p:nvSpPr>
        <p:spPr>
          <a:xfrm>
            <a:off x="8066790" y="1378338"/>
            <a:ext cx="2639606" cy="590931"/>
          </a:xfrm>
          <a:prstGeom prst="rect">
            <a:avLst/>
          </a:prstGeom>
        </p:spPr>
        <p:txBody>
          <a:bodyPr wrap="square">
            <a:spAutoFit/>
          </a:bodyPr>
          <a:lstStyle/>
          <a:p>
            <a:pPr defTabSz="1644650">
              <a:lnSpc>
                <a:spcPct val="90000"/>
              </a:lnSpc>
              <a:spcBef>
                <a:spcPct val="0"/>
              </a:spcBef>
              <a:spcAft>
                <a:spcPct val="35000"/>
              </a:spcAft>
            </a:pPr>
            <a:r>
              <a:rPr lang="zh-CN" altLang="en-US" sz="3600" b="1" dirty="0">
                <a:solidFill>
                  <a:schemeClr val="bg1"/>
                </a:solidFill>
                <a:ea typeface="微软雅黑" charset="0"/>
              </a:rPr>
              <a:t>添加标题</a:t>
            </a:r>
            <a:endParaRPr lang="en-US" altLang="zh-CN" sz="3600" b="1" dirty="0">
              <a:solidFill>
                <a:schemeClr val="bg1"/>
              </a:solidFill>
              <a:ea typeface="微软雅黑" charset="0"/>
            </a:endParaRPr>
          </a:p>
        </p:txBody>
      </p:sp>
      <p:sp>
        <p:nvSpPr>
          <p:cNvPr id="24" name="矩形 23"/>
          <p:cNvSpPr/>
          <p:nvPr/>
        </p:nvSpPr>
        <p:spPr>
          <a:xfrm>
            <a:off x="8066790" y="3799226"/>
            <a:ext cx="2639606" cy="590931"/>
          </a:xfrm>
          <a:prstGeom prst="rect">
            <a:avLst/>
          </a:prstGeom>
        </p:spPr>
        <p:txBody>
          <a:bodyPr wrap="square">
            <a:spAutoFit/>
          </a:bodyPr>
          <a:lstStyle/>
          <a:p>
            <a:pPr defTabSz="1644650">
              <a:lnSpc>
                <a:spcPct val="90000"/>
              </a:lnSpc>
              <a:spcBef>
                <a:spcPct val="0"/>
              </a:spcBef>
              <a:spcAft>
                <a:spcPct val="35000"/>
              </a:spcAft>
            </a:pPr>
            <a:r>
              <a:rPr lang="zh-CN" altLang="en-US" sz="3600" b="1" dirty="0">
                <a:solidFill>
                  <a:schemeClr val="bg1"/>
                </a:solidFill>
                <a:ea typeface="微软雅黑" charset="0"/>
              </a:rPr>
              <a:t>添加标题</a:t>
            </a:r>
            <a:endParaRPr lang="en-US" altLang="zh-CN" sz="3600" b="1" dirty="0">
              <a:solidFill>
                <a:schemeClr val="bg1"/>
              </a:solidFill>
              <a:ea typeface="微软雅黑" charset="0"/>
            </a:endParaRPr>
          </a:p>
        </p:txBody>
      </p:sp>
      <p:sp>
        <p:nvSpPr>
          <p:cNvPr id="8" name="矩形 7">
            <a:extLst>
              <a:ext uri="{FF2B5EF4-FFF2-40B4-BE49-F238E27FC236}">
                <a16:creationId xmlns:a16="http://schemas.microsoft.com/office/drawing/2014/main" id="{D865E727-1C74-9B96-6762-696EC831D6D4}"/>
              </a:ext>
            </a:extLst>
          </p:cNvPr>
          <p:cNvSpPr/>
          <p:nvPr/>
        </p:nvSpPr>
        <p:spPr>
          <a:xfrm>
            <a:off x="5065853" y="950495"/>
            <a:ext cx="2087156" cy="458345"/>
          </a:xfrm>
          <a:prstGeom prst="rect">
            <a:avLst/>
          </a:prstGeom>
          <a:solidFill>
            <a:schemeClr val="accent5">
              <a:lumMod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研究成果</a:t>
            </a:r>
          </a:p>
        </p:txBody>
      </p:sp>
      <p:sp>
        <p:nvSpPr>
          <p:cNvPr id="10" name="矩形 9">
            <a:extLst>
              <a:ext uri="{FF2B5EF4-FFF2-40B4-BE49-F238E27FC236}">
                <a16:creationId xmlns:a16="http://schemas.microsoft.com/office/drawing/2014/main" id="{87E2D66C-9A33-58C8-8E99-D7DCD3C231C6}"/>
              </a:ext>
            </a:extLst>
          </p:cNvPr>
          <p:cNvSpPr/>
          <p:nvPr/>
        </p:nvSpPr>
        <p:spPr>
          <a:xfrm>
            <a:off x="2267001" y="3226381"/>
            <a:ext cx="583182" cy="189509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首</a:t>
            </a:r>
            <a:endParaRPr lang="en-US" altLang="zh-CN" dirty="0"/>
          </a:p>
          <a:p>
            <a:pPr algn="ctr"/>
            <a:r>
              <a:rPr lang="zh-CN" altLang="en-US" dirty="0"/>
              <a:t>页</a:t>
            </a:r>
          </a:p>
        </p:txBody>
      </p:sp>
      <p:sp>
        <p:nvSpPr>
          <p:cNvPr id="11" name="矩形 10">
            <a:extLst>
              <a:ext uri="{FF2B5EF4-FFF2-40B4-BE49-F238E27FC236}">
                <a16:creationId xmlns:a16="http://schemas.microsoft.com/office/drawing/2014/main" id="{53E608C1-C444-64BA-661E-749C29155087}"/>
              </a:ext>
            </a:extLst>
          </p:cNvPr>
          <p:cNvSpPr/>
          <p:nvPr/>
        </p:nvSpPr>
        <p:spPr>
          <a:xfrm>
            <a:off x="3558849" y="3252837"/>
            <a:ext cx="583182" cy="1933569"/>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我</a:t>
            </a:r>
            <a:endParaRPr lang="en-US" altLang="zh-CN" dirty="0"/>
          </a:p>
          <a:p>
            <a:pPr algn="ctr"/>
            <a:r>
              <a:rPr lang="zh-CN" altLang="en-US" dirty="0"/>
              <a:t>的</a:t>
            </a:r>
          </a:p>
        </p:txBody>
      </p:sp>
      <p:sp>
        <p:nvSpPr>
          <p:cNvPr id="12" name="矩形 11">
            <a:hlinkClick r:id="rId2" action="ppaction://hlinksldjump"/>
            <a:extLst>
              <a:ext uri="{FF2B5EF4-FFF2-40B4-BE49-F238E27FC236}">
                <a16:creationId xmlns:a16="http://schemas.microsoft.com/office/drawing/2014/main" id="{A9EDCC23-693E-B669-A07A-593009909FAF}"/>
              </a:ext>
            </a:extLst>
          </p:cNvPr>
          <p:cNvSpPr/>
          <p:nvPr/>
        </p:nvSpPr>
        <p:spPr>
          <a:xfrm>
            <a:off x="5191278" y="3235796"/>
            <a:ext cx="583182" cy="193356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发</a:t>
            </a:r>
            <a:endParaRPr lang="en-US" altLang="zh-CN" dirty="0"/>
          </a:p>
          <a:p>
            <a:pPr algn="ctr"/>
            <a:r>
              <a:rPr lang="zh-CN" altLang="en-US" dirty="0"/>
              <a:t>起</a:t>
            </a:r>
            <a:endParaRPr lang="en-US" altLang="zh-CN" dirty="0"/>
          </a:p>
          <a:p>
            <a:pPr algn="ctr"/>
            <a:r>
              <a:rPr lang="zh-CN" altLang="en-US" dirty="0"/>
              <a:t>签</a:t>
            </a:r>
            <a:endParaRPr lang="en-US" altLang="zh-CN" dirty="0"/>
          </a:p>
          <a:p>
            <a:pPr algn="ctr"/>
            <a:r>
              <a:rPr lang="zh-CN" altLang="en-US" dirty="0"/>
              <a:t>到</a:t>
            </a:r>
          </a:p>
        </p:txBody>
      </p:sp>
      <p:sp>
        <p:nvSpPr>
          <p:cNvPr id="13" name="矩形 12">
            <a:extLst>
              <a:ext uri="{FF2B5EF4-FFF2-40B4-BE49-F238E27FC236}">
                <a16:creationId xmlns:a16="http://schemas.microsoft.com/office/drawing/2014/main" id="{1AB57576-9611-BEC5-E8FA-79E536C94C68}"/>
              </a:ext>
            </a:extLst>
          </p:cNvPr>
          <p:cNvSpPr/>
          <p:nvPr/>
        </p:nvSpPr>
        <p:spPr>
          <a:xfrm>
            <a:off x="6199245" y="3244197"/>
            <a:ext cx="583182" cy="1933569"/>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签</a:t>
            </a:r>
            <a:endParaRPr lang="en-US" altLang="zh-CN" dirty="0"/>
          </a:p>
          <a:p>
            <a:pPr algn="ctr"/>
            <a:r>
              <a:rPr lang="zh-CN" altLang="en-US" dirty="0"/>
              <a:t>到</a:t>
            </a:r>
          </a:p>
        </p:txBody>
      </p:sp>
      <p:sp>
        <p:nvSpPr>
          <p:cNvPr id="14" name="矩形 13">
            <a:hlinkClick r:id="rId3" action="ppaction://hlinksldjump"/>
            <a:extLst>
              <a:ext uri="{FF2B5EF4-FFF2-40B4-BE49-F238E27FC236}">
                <a16:creationId xmlns:a16="http://schemas.microsoft.com/office/drawing/2014/main" id="{A9A034E7-F0EA-32D8-F241-156EF828792C}"/>
              </a:ext>
            </a:extLst>
          </p:cNvPr>
          <p:cNvSpPr/>
          <p:nvPr/>
        </p:nvSpPr>
        <p:spPr>
          <a:xfrm>
            <a:off x="7273100" y="3251496"/>
            <a:ext cx="538898" cy="1933569"/>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寻</a:t>
            </a:r>
            <a:endParaRPr lang="en-US" altLang="zh-CN" dirty="0"/>
          </a:p>
          <a:p>
            <a:pPr algn="ctr"/>
            <a:r>
              <a:rPr lang="zh-CN" altLang="en-US" dirty="0"/>
              <a:t>物</a:t>
            </a:r>
          </a:p>
        </p:txBody>
      </p:sp>
      <p:sp>
        <p:nvSpPr>
          <p:cNvPr id="26" name="矩形 25">
            <a:extLst>
              <a:ext uri="{FF2B5EF4-FFF2-40B4-BE49-F238E27FC236}">
                <a16:creationId xmlns:a16="http://schemas.microsoft.com/office/drawing/2014/main" id="{84D5E50A-9F56-9AD1-C693-FC86FEBC03F5}"/>
              </a:ext>
            </a:extLst>
          </p:cNvPr>
          <p:cNvSpPr/>
          <p:nvPr/>
        </p:nvSpPr>
        <p:spPr>
          <a:xfrm>
            <a:off x="2561877" y="2178491"/>
            <a:ext cx="1311825" cy="590926"/>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dirty="0"/>
              <a:t>页面设计</a:t>
            </a:r>
          </a:p>
          <a:p>
            <a:pPr algn="ctr"/>
            <a:endParaRPr lang="zh-CN" altLang="en-US" dirty="0"/>
          </a:p>
        </p:txBody>
      </p:sp>
      <p:sp>
        <p:nvSpPr>
          <p:cNvPr id="27" name="矩形 26">
            <a:extLst>
              <a:ext uri="{FF2B5EF4-FFF2-40B4-BE49-F238E27FC236}">
                <a16:creationId xmlns:a16="http://schemas.microsoft.com/office/drawing/2014/main" id="{1D3C8367-D186-C30C-061D-5761D3417585}"/>
              </a:ext>
            </a:extLst>
          </p:cNvPr>
          <p:cNvSpPr/>
          <p:nvPr/>
        </p:nvSpPr>
        <p:spPr>
          <a:xfrm>
            <a:off x="6837975" y="1890290"/>
            <a:ext cx="1311825" cy="590926"/>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核心功能</a:t>
            </a:r>
          </a:p>
        </p:txBody>
      </p:sp>
      <p:sp>
        <p:nvSpPr>
          <p:cNvPr id="29" name="矩形 28">
            <a:hlinkClick r:id="rId4" action="ppaction://hlinksldjump"/>
            <a:extLst>
              <a:ext uri="{FF2B5EF4-FFF2-40B4-BE49-F238E27FC236}">
                <a16:creationId xmlns:a16="http://schemas.microsoft.com/office/drawing/2014/main" id="{118773D7-2827-2A5F-5CD4-CE5F1B9E0D91}"/>
              </a:ext>
            </a:extLst>
          </p:cNvPr>
          <p:cNvSpPr/>
          <p:nvPr/>
        </p:nvSpPr>
        <p:spPr>
          <a:xfrm>
            <a:off x="8215999" y="3274293"/>
            <a:ext cx="514376" cy="1933569"/>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记</a:t>
            </a:r>
            <a:endParaRPr lang="en-US" altLang="zh-CN" dirty="0"/>
          </a:p>
          <a:p>
            <a:pPr algn="ctr"/>
            <a:r>
              <a:rPr lang="zh-CN" altLang="en-US" dirty="0"/>
              <a:t>录</a:t>
            </a:r>
          </a:p>
        </p:txBody>
      </p:sp>
      <p:sp>
        <p:nvSpPr>
          <p:cNvPr id="30" name="矩形 29">
            <a:hlinkClick r:id="rId5" action="ppaction://hlinksldjump"/>
            <a:extLst>
              <a:ext uri="{FF2B5EF4-FFF2-40B4-BE49-F238E27FC236}">
                <a16:creationId xmlns:a16="http://schemas.microsoft.com/office/drawing/2014/main" id="{5FBAB53F-FD40-05FD-77F3-C882F1C089F3}"/>
              </a:ext>
            </a:extLst>
          </p:cNvPr>
          <p:cNvSpPr/>
          <p:nvPr/>
        </p:nvSpPr>
        <p:spPr>
          <a:xfrm>
            <a:off x="9204009" y="3301619"/>
            <a:ext cx="514376" cy="1933569"/>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锻</a:t>
            </a:r>
            <a:endParaRPr lang="en-US" altLang="zh-CN" dirty="0"/>
          </a:p>
          <a:p>
            <a:pPr algn="ctr"/>
            <a:r>
              <a:rPr lang="zh-CN" altLang="en-US" dirty="0"/>
              <a:t>炼</a:t>
            </a:r>
            <a:endParaRPr lang="en-US" altLang="zh-CN" dirty="0"/>
          </a:p>
        </p:txBody>
      </p:sp>
      <p:cxnSp>
        <p:nvCxnSpPr>
          <p:cNvPr id="34" name="直接连接符 33">
            <a:extLst>
              <a:ext uri="{FF2B5EF4-FFF2-40B4-BE49-F238E27FC236}">
                <a16:creationId xmlns:a16="http://schemas.microsoft.com/office/drawing/2014/main" id="{63CEF671-F724-05BD-AA45-A26282CE43B2}"/>
              </a:ext>
            </a:extLst>
          </p:cNvPr>
          <p:cNvCxnSpPr/>
          <p:nvPr/>
        </p:nvCxnSpPr>
        <p:spPr>
          <a:xfrm>
            <a:off x="7549726" y="2426479"/>
            <a:ext cx="0" cy="370653"/>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B0AF6CBE-20C0-549A-207A-8A3A6EFB9FE8}"/>
              </a:ext>
            </a:extLst>
          </p:cNvPr>
          <p:cNvCxnSpPr>
            <a:cxnSpLocks/>
          </p:cNvCxnSpPr>
          <p:nvPr/>
        </p:nvCxnSpPr>
        <p:spPr>
          <a:xfrm>
            <a:off x="5466604" y="2808726"/>
            <a:ext cx="3956641" cy="3248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D3EC184D-7025-3E0E-2823-4109645444C7}"/>
              </a:ext>
            </a:extLst>
          </p:cNvPr>
          <p:cNvCxnSpPr>
            <a:endCxn id="12" idx="0"/>
          </p:cNvCxnSpPr>
          <p:nvPr/>
        </p:nvCxnSpPr>
        <p:spPr>
          <a:xfrm>
            <a:off x="5482869" y="2808726"/>
            <a:ext cx="0" cy="42707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C98F731D-D8C8-8AEA-28DF-734AA574E6BD}"/>
              </a:ext>
            </a:extLst>
          </p:cNvPr>
          <p:cNvCxnSpPr>
            <a:cxnSpLocks/>
            <a:endCxn id="13" idx="0"/>
          </p:cNvCxnSpPr>
          <p:nvPr/>
        </p:nvCxnSpPr>
        <p:spPr>
          <a:xfrm>
            <a:off x="6490836" y="2841210"/>
            <a:ext cx="0" cy="402987"/>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1FB89266-61B2-E0B3-9D60-D0A0D62C63A3}"/>
              </a:ext>
            </a:extLst>
          </p:cNvPr>
          <p:cNvCxnSpPr>
            <a:cxnSpLocks/>
            <a:stCxn id="14" idx="0"/>
          </p:cNvCxnSpPr>
          <p:nvPr/>
        </p:nvCxnSpPr>
        <p:spPr>
          <a:xfrm flipV="1">
            <a:off x="7542549" y="2785929"/>
            <a:ext cx="7177" cy="465567"/>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F0C8707D-6602-6088-D392-CB702537E36F}"/>
              </a:ext>
            </a:extLst>
          </p:cNvPr>
          <p:cNvCxnSpPr>
            <a:cxnSpLocks/>
            <a:stCxn id="29" idx="0"/>
          </p:cNvCxnSpPr>
          <p:nvPr/>
        </p:nvCxnSpPr>
        <p:spPr>
          <a:xfrm flipV="1">
            <a:off x="8473187" y="2844420"/>
            <a:ext cx="0" cy="42987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23889596-AA42-5D2C-BF25-36F9B40D87B3}"/>
              </a:ext>
            </a:extLst>
          </p:cNvPr>
          <p:cNvCxnSpPr/>
          <p:nvPr/>
        </p:nvCxnSpPr>
        <p:spPr>
          <a:xfrm flipV="1">
            <a:off x="9423245" y="2844420"/>
            <a:ext cx="0" cy="472765"/>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1BB64049-9E59-D656-E521-782F2CC84C4E}"/>
              </a:ext>
            </a:extLst>
          </p:cNvPr>
          <p:cNvCxnSpPr/>
          <p:nvPr/>
        </p:nvCxnSpPr>
        <p:spPr>
          <a:xfrm>
            <a:off x="2521677" y="3011129"/>
            <a:ext cx="132876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A93B8DAF-70BF-F8CC-F2A5-3C636DE11E19}"/>
              </a:ext>
            </a:extLst>
          </p:cNvPr>
          <p:cNvCxnSpPr>
            <a:stCxn id="26" idx="2"/>
          </p:cNvCxnSpPr>
          <p:nvPr/>
        </p:nvCxnSpPr>
        <p:spPr>
          <a:xfrm flipH="1">
            <a:off x="3217789" y="2769417"/>
            <a:ext cx="1" cy="24171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B26A5D7-EA4A-D69E-6EE0-6C23EC1BA99C}"/>
              </a:ext>
            </a:extLst>
          </p:cNvPr>
          <p:cNvCxnSpPr>
            <a:cxnSpLocks/>
            <a:endCxn id="10" idx="0"/>
          </p:cNvCxnSpPr>
          <p:nvPr/>
        </p:nvCxnSpPr>
        <p:spPr>
          <a:xfrm flipH="1">
            <a:off x="2558592" y="3011129"/>
            <a:ext cx="3285" cy="21525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8CC5D546-3683-DE63-F917-5AD447972972}"/>
              </a:ext>
            </a:extLst>
          </p:cNvPr>
          <p:cNvCxnSpPr>
            <a:endCxn id="11" idx="0"/>
          </p:cNvCxnSpPr>
          <p:nvPr/>
        </p:nvCxnSpPr>
        <p:spPr>
          <a:xfrm>
            <a:off x="3850440" y="3024357"/>
            <a:ext cx="0" cy="22848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561133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00948" y="0"/>
            <a:ext cx="10390104" cy="6858000"/>
          </a:xfrm>
          <a:prstGeom prst="rect">
            <a:avLst/>
          </a:prstGeom>
          <a:solidFill>
            <a:srgbClr val="3D47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0" name="矩形 9"/>
          <p:cNvSpPr/>
          <p:nvPr/>
        </p:nvSpPr>
        <p:spPr>
          <a:xfrm>
            <a:off x="334963" y="1682182"/>
            <a:ext cx="9675039" cy="2759911"/>
          </a:xfrm>
          <a:prstGeom prst="rect">
            <a:avLst/>
          </a:prstGeom>
          <a:solidFill>
            <a:schemeClr val="bg1"/>
          </a:solidFill>
          <a:ln>
            <a:noFill/>
          </a:ln>
          <a:effectLst>
            <a:outerShdw blurRad="508000" algn="tr" rotWithShape="0">
              <a:prstClr val="black">
                <a:alpha val="9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4" name="文本框 13"/>
          <p:cNvSpPr txBox="1"/>
          <p:nvPr/>
        </p:nvSpPr>
        <p:spPr>
          <a:xfrm>
            <a:off x="553812" y="2000308"/>
            <a:ext cx="3570208" cy="212365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rPr>
              <a:t>第四部分</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6600" b="1" i="0" u="none" strike="noStrike" kern="0" cap="none" spc="0" normalizeH="0" baseline="0" noProof="0" dirty="0">
                <a:ln>
                  <a:noFill/>
                </a:ln>
                <a:solidFill>
                  <a:srgbClr val="3D4762"/>
                </a:solidFill>
                <a:effectLst/>
                <a:uLnTx/>
                <a:uFillTx/>
                <a:latin typeface="微软雅黑" panose="020B0503020204020204" pitchFamily="34" charset="-122"/>
                <a:ea typeface="微软雅黑" panose="020B0503020204020204" pitchFamily="34" charset="-122"/>
              </a:rPr>
              <a:t>创新点</a:t>
            </a:r>
          </a:p>
        </p:txBody>
      </p:sp>
      <p:cxnSp>
        <p:nvCxnSpPr>
          <p:cNvPr id="4" name="直接连接符 3"/>
          <p:cNvCxnSpPr>
            <a:stCxn id="14" idx="1"/>
          </p:cNvCxnSpPr>
          <p:nvPr/>
        </p:nvCxnSpPr>
        <p:spPr>
          <a:xfrm flipV="1">
            <a:off x="553812" y="3051209"/>
            <a:ext cx="3421422" cy="10928"/>
          </a:xfrm>
          <a:prstGeom prst="line">
            <a:avLst/>
          </a:prstGeom>
          <a:ln>
            <a:solidFill>
              <a:srgbClr val="A0795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478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8">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1906</TotalTime>
  <Words>607</Words>
  <Application>Microsoft Office PowerPoint</Application>
  <PresentationFormat>宽屏</PresentationFormat>
  <Paragraphs>69</Paragraphs>
  <Slides>17</Slides>
  <Notes>0</Notes>
  <HiddenSlides>0</HiddenSlides>
  <MMClips>4</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17</vt:i4>
      </vt:variant>
    </vt:vector>
  </HeadingPairs>
  <TitlesOfParts>
    <vt:vector size="26" baseType="lpstr">
      <vt:lpstr>等线</vt:lpstr>
      <vt:lpstr>微软雅黑</vt:lpstr>
      <vt:lpstr>Arial</vt:lpstr>
      <vt:lpstr>Calibri</vt:lpstr>
      <vt:lpstr>Century Gothic</vt:lpstr>
      <vt:lpstr>Segoe UI</vt:lpstr>
      <vt:lpstr>Segoe UI Light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Huang Weijia</cp:lastModifiedBy>
  <cp:revision>59</cp:revision>
  <dcterms:created xsi:type="dcterms:W3CDTF">2015-08-18T02:51:41Z</dcterms:created>
  <dcterms:modified xsi:type="dcterms:W3CDTF">2022-10-30T01:36:53Z</dcterms:modified>
  <cp:category/>
</cp:coreProperties>
</file>

<file path=docProps/thumbnail.jpeg>
</file>